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8" r:id="rId2"/>
    <p:sldId id="355" r:id="rId3"/>
    <p:sldId id="353" r:id="rId4"/>
    <p:sldId id="338" r:id="rId5"/>
    <p:sldId id="265" r:id="rId6"/>
    <p:sldId id="340" r:id="rId7"/>
    <p:sldId id="327" r:id="rId8"/>
    <p:sldId id="259" r:id="rId9"/>
    <p:sldId id="356" r:id="rId10"/>
    <p:sldId id="344" r:id="rId11"/>
    <p:sldId id="276" r:id="rId12"/>
    <p:sldId id="345" r:id="rId13"/>
    <p:sldId id="320" r:id="rId14"/>
    <p:sldId id="319" r:id="rId15"/>
    <p:sldId id="301" r:id="rId16"/>
    <p:sldId id="318" r:id="rId17"/>
    <p:sldId id="346" r:id="rId18"/>
    <p:sldId id="347" r:id="rId19"/>
    <p:sldId id="354" r:id="rId20"/>
    <p:sldId id="256" r:id="rId21"/>
    <p:sldId id="302" r:id="rId22"/>
    <p:sldId id="307" r:id="rId23"/>
    <p:sldId id="308" r:id="rId24"/>
    <p:sldId id="316" r:id="rId25"/>
    <p:sldId id="336" r:id="rId26"/>
    <p:sldId id="333" r:id="rId27"/>
    <p:sldId id="334" r:id="rId28"/>
    <p:sldId id="335" r:id="rId29"/>
    <p:sldId id="342" r:id="rId30"/>
    <p:sldId id="348" r:id="rId31"/>
    <p:sldId id="312" r:id="rId32"/>
    <p:sldId id="332" r:id="rId33"/>
    <p:sldId id="351" r:id="rId34"/>
    <p:sldId id="313" r:id="rId35"/>
    <p:sldId id="315" r:id="rId36"/>
    <p:sldId id="323" r:id="rId37"/>
    <p:sldId id="325" r:id="rId38"/>
    <p:sldId id="357" r:id="rId39"/>
    <p:sldId id="326"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1869"/>
    <a:srgbClr val="20ACF2"/>
    <a:srgbClr val="7DB769"/>
    <a:srgbClr val="6CB3DD"/>
    <a:srgbClr val="6AABD6"/>
    <a:srgbClr val="7CAFDE"/>
    <a:srgbClr val="D4DEE4"/>
    <a:srgbClr val="8EC3E4"/>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520"/>
    <p:restoredTop sz="50000" autoAdjust="0"/>
  </p:normalViewPr>
  <p:slideViewPr>
    <p:cSldViewPr>
      <p:cViewPr varScale="1">
        <p:scale>
          <a:sx n="76" d="100"/>
          <a:sy n="76" d="100"/>
        </p:scale>
        <p:origin x="2168" y="200"/>
      </p:cViewPr>
      <p:guideLst>
        <p:guide orient="horz" pos="2160"/>
        <p:guide pos="2880"/>
      </p:guideLst>
    </p:cSldViewPr>
  </p:slideViewPr>
  <p:notesTextViewPr>
    <p:cViewPr>
      <p:scale>
        <a:sx n="1" d="1"/>
        <a:sy n="1" d="1"/>
      </p:scale>
      <p:origin x="0" y="0"/>
    </p:cViewPr>
  </p:notesTextViewPr>
  <p:sorterViewPr>
    <p:cViewPr>
      <p:scale>
        <a:sx n="70" d="100"/>
        <a:sy n="70" d="100"/>
      </p:scale>
      <p:origin x="0" y="3048"/>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6FB444-3732-49F2-A9EA-BC1ECFEBF979}" type="datetimeFigureOut">
              <a:rPr lang="en-US" smtClean="0"/>
              <a:t>11/13/17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F638B5-1D30-47A5-AA71-3E11077DED77}" type="slidenum">
              <a:rPr lang="en-US" smtClean="0"/>
              <a:t>‹#›</a:t>
            </a:fld>
            <a:endParaRPr lang="en-US"/>
          </a:p>
        </p:txBody>
      </p:sp>
    </p:spTree>
    <p:extLst>
      <p:ext uri="{BB962C8B-B14F-4D97-AF65-F5344CB8AC3E}">
        <p14:creationId xmlns:p14="http://schemas.microsoft.com/office/powerpoint/2010/main" val="3529931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Times" pitchFamily="18" charset="0"/>
              </a:defRPr>
            </a:lvl1pPr>
            <a:lvl2pPr marL="742950" indent="-285750" eaLnBrk="0" hangingPunct="0">
              <a:defRPr sz="3200">
                <a:solidFill>
                  <a:schemeClr val="tx1"/>
                </a:solidFill>
                <a:latin typeface="Times" pitchFamily="18" charset="0"/>
              </a:defRPr>
            </a:lvl2pPr>
            <a:lvl3pPr marL="1143000" indent="-228600" eaLnBrk="0" hangingPunct="0">
              <a:defRPr sz="3200">
                <a:solidFill>
                  <a:schemeClr val="tx1"/>
                </a:solidFill>
                <a:latin typeface="Times" pitchFamily="18" charset="0"/>
              </a:defRPr>
            </a:lvl3pPr>
            <a:lvl4pPr marL="1600200" indent="-228600" eaLnBrk="0" hangingPunct="0">
              <a:defRPr sz="3200">
                <a:solidFill>
                  <a:schemeClr val="tx1"/>
                </a:solidFill>
                <a:latin typeface="Times" pitchFamily="18" charset="0"/>
              </a:defRPr>
            </a:lvl4pPr>
            <a:lvl5pPr marL="2057400" indent="-228600" eaLnBrk="0" hangingPunct="0">
              <a:defRPr sz="3200">
                <a:solidFill>
                  <a:schemeClr val="tx1"/>
                </a:solidFill>
                <a:latin typeface="Times" pitchFamily="18" charset="0"/>
              </a:defRPr>
            </a:lvl5pPr>
            <a:lvl6pPr marL="2514600" indent="-228600" eaLnBrk="0" fontAlgn="base" hangingPunct="0">
              <a:spcBef>
                <a:spcPct val="0"/>
              </a:spcBef>
              <a:spcAft>
                <a:spcPct val="0"/>
              </a:spcAft>
              <a:defRPr sz="3200">
                <a:solidFill>
                  <a:schemeClr val="tx1"/>
                </a:solidFill>
                <a:latin typeface="Times" pitchFamily="18" charset="0"/>
              </a:defRPr>
            </a:lvl6pPr>
            <a:lvl7pPr marL="2971800" indent="-228600" eaLnBrk="0" fontAlgn="base" hangingPunct="0">
              <a:spcBef>
                <a:spcPct val="0"/>
              </a:spcBef>
              <a:spcAft>
                <a:spcPct val="0"/>
              </a:spcAft>
              <a:defRPr sz="3200">
                <a:solidFill>
                  <a:schemeClr val="tx1"/>
                </a:solidFill>
                <a:latin typeface="Times" pitchFamily="18" charset="0"/>
              </a:defRPr>
            </a:lvl7pPr>
            <a:lvl8pPr marL="3429000" indent="-228600" eaLnBrk="0" fontAlgn="base" hangingPunct="0">
              <a:spcBef>
                <a:spcPct val="0"/>
              </a:spcBef>
              <a:spcAft>
                <a:spcPct val="0"/>
              </a:spcAft>
              <a:defRPr sz="3200">
                <a:solidFill>
                  <a:schemeClr val="tx1"/>
                </a:solidFill>
                <a:latin typeface="Times" pitchFamily="18" charset="0"/>
              </a:defRPr>
            </a:lvl8pPr>
            <a:lvl9pPr marL="3886200" indent="-228600" eaLnBrk="0" fontAlgn="base" hangingPunct="0">
              <a:spcBef>
                <a:spcPct val="0"/>
              </a:spcBef>
              <a:spcAft>
                <a:spcPct val="0"/>
              </a:spcAft>
              <a:defRPr sz="3200">
                <a:solidFill>
                  <a:schemeClr val="tx1"/>
                </a:solidFill>
                <a:latin typeface="Times" pitchFamily="18" charset="0"/>
              </a:defRPr>
            </a:lvl9pPr>
          </a:lstStyle>
          <a:p>
            <a:pPr>
              <a:defRPr/>
            </a:pPr>
            <a:fld id="{7A09111B-A2AA-4F63-A484-1DF3E4FE4C2D}" type="slidenum">
              <a:rPr lang="en-US" altLang="en-US" sz="1200" smtClean="0"/>
              <a:pPr>
                <a:defRPr/>
              </a:pPr>
              <a:t>1</a:t>
            </a:fld>
            <a:endParaRPr lang="en-US" altLang="en-US" sz="1200"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Times" pitchFamily="18" charset="0"/>
              </a:defRPr>
            </a:lvl1pPr>
            <a:lvl2pPr marL="742950" indent="-285750" eaLnBrk="0" hangingPunct="0">
              <a:defRPr sz="3200">
                <a:solidFill>
                  <a:schemeClr val="tx1"/>
                </a:solidFill>
                <a:latin typeface="Times" pitchFamily="18" charset="0"/>
              </a:defRPr>
            </a:lvl2pPr>
            <a:lvl3pPr marL="1143000" indent="-228600" eaLnBrk="0" hangingPunct="0">
              <a:defRPr sz="3200">
                <a:solidFill>
                  <a:schemeClr val="tx1"/>
                </a:solidFill>
                <a:latin typeface="Times" pitchFamily="18" charset="0"/>
              </a:defRPr>
            </a:lvl3pPr>
            <a:lvl4pPr marL="1600200" indent="-228600" eaLnBrk="0" hangingPunct="0">
              <a:defRPr sz="3200">
                <a:solidFill>
                  <a:schemeClr val="tx1"/>
                </a:solidFill>
                <a:latin typeface="Times" pitchFamily="18" charset="0"/>
              </a:defRPr>
            </a:lvl4pPr>
            <a:lvl5pPr marL="2057400" indent="-228600" eaLnBrk="0" hangingPunct="0">
              <a:defRPr sz="3200">
                <a:solidFill>
                  <a:schemeClr val="tx1"/>
                </a:solidFill>
                <a:latin typeface="Times" pitchFamily="18" charset="0"/>
              </a:defRPr>
            </a:lvl5pPr>
            <a:lvl6pPr marL="2514600" indent="-228600" eaLnBrk="0" fontAlgn="base" hangingPunct="0">
              <a:spcBef>
                <a:spcPct val="0"/>
              </a:spcBef>
              <a:spcAft>
                <a:spcPct val="0"/>
              </a:spcAft>
              <a:defRPr sz="3200">
                <a:solidFill>
                  <a:schemeClr val="tx1"/>
                </a:solidFill>
                <a:latin typeface="Times" pitchFamily="18" charset="0"/>
              </a:defRPr>
            </a:lvl6pPr>
            <a:lvl7pPr marL="2971800" indent="-228600" eaLnBrk="0" fontAlgn="base" hangingPunct="0">
              <a:spcBef>
                <a:spcPct val="0"/>
              </a:spcBef>
              <a:spcAft>
                <a:spcPct val="0"/>
              </a:spcAft>
              <a:defRPr sz="3200">
                <a:solidFill>
                  <a:schemeClr val="tx1"/>
                </a:solidFill>
                <a:latin typeface="Times" pitchFamily="18" charset="0"/>
              </a:defRPr>
            </a:lvl7pPr>
            <a:lvl8pPr marL="3429000" indent="-228600" eaLnBrk="0" fontAlgn="base" hangingPunct="0">
              <a:spcBef>
                <a:spcPct val="0"/>
              </a:spcBef>
              <a:spcAft>
                <a:spcPct val="0"/>
              </a:spcAft>
              <a:defRPr sz="3200">
                <a:solidFill>
                  <a:schemeClr val="tx1"/>
                </a:solidFill>
                <a:latin typeface="Times" pitchFamily="18" charset="0"/>
              </a:defRPr>
            </a:lvl8pPr>
            <a:lvl9pPr marL="3886200" indent="-228600" eaLnBrk="0" fontAlgn="base" hangingPunct="0">
              <a:spcBef>
                <a:spcPct val="0"/>
              </a:spcBef>
              <a:spcAft>
                <a:spcPct val="0"/>
              </a:spcAft>
              <a:defRPr sz="3200">
                <a:solidFill>
                  <a:schemeClr val="tx1"/>
                </a:solidFill>
                <a:latin typeface="Times" pitchFamily="18" charset="0"/>
              </a:defRPr>
            </a:lvl9pPr>
          </a:lstStyle>
          <a:p>
            <a:pPr>
              <a:defRPr/>
            </a:pPr>
            <a:fld id="{CDF2727E-3A98-40A5-AC55-1C55224B6C90}" type="slidenum">
              <a:rPr lang="en-US" altLang="en-US" sz="1200" smtClean="0"/>
              <a:pPr>
                <a:defRPr/>
              </a:pPr>
              <a:t>5</a:t>
            </a:fld>
            <a:endParaRPr lang="en-US" altLang="en-US" sz="1200" smtClean="0"/>
          </a:p>
        </p:txBody>
      </p:sp>
      <p:sp>
        <p:nvSpPr>
          <p:cNvPr id="66563" name="Rectangle 2"/>
          <p:cNvSpPr>
            <a:spLocks noGrp="1" noRot="1" noChangeAspect="1" noChangeArrowheads="1" noTextEdit="1"/>
          </p:cNvSpPr>
          <p:nvPr>
            <p:ph type="sldImg"/>
          </p:nvPr>
        </p:nvSpPr>
        <p:spPr>
          <a:xfrm>
            <a:off x="1165225" y="695325"/>
            <a:ext cx="4527550" cy="3395663"/>
          </a:xfrm>
          <a:ln/>
        </p:spPr>
      </p:sp>
      <p:sp>
        <p:nvSpPr>
          <p:cNvPr id="66564" name="Rectangle 3"/>
          <p:cNvSpPr>
            <a:spLocks noGrp="1" noChangeArrowheads="1"/>
          </p:cNvSpPr>
          <p:nvPr>
            <p:ph type="body" idx="1"/>
          </p:nvPr>
        </p:nvSpPr>
        <p:spPr>
          <a:xfrm>
            <a:off x="914400" y="4322763"/>
            <a:ext cx="5029200" cy="41671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This is the most commonly quoted definition of education for a sustainable society (EfS):  enabling </a:t>
            </a:r>
            <a:r>
              <a:rPr lang="en-US" altLang="en-US" smtClean="0">
                <a:cs typeface="Times New Roman" pitchFamily="18" charset="0"/>
              </a:rPr>
              <a:t>people to develop the knowledge, values and skills to participate in decisions …, that will improve the quality of life now without damaging the planet for the future.  Notice the focus on acting, not just thinking. Notice the acknowledgement that values are a part of this and you might as well be explicit about it. EfS assumes that human suffering matters and leaving a habitable planet for future generations has value.</a:t>
            </a:r>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Times" pitchFamily="18" charset="0"/>
              </a:defRPr>
            </a:lvl1pPr>
            <a:lvl2pPr marL="742950" indent="-285750" eaLnBrk="0" hangingPunct="0">
              <a:defRPr sz="3200">
                <a:solidFill>
                  <a:schemeClr val="tx1"/>
                </a:solidFill>
                <a:latin typeface="Times" pitchFamily="18" charset="0"/>
              </a:defRPr>
            </a:lvl2pPr>
            <a:lvl3pPr marL="1143000" indent="-228600" eaLnBrk="0" hangingPunct="0">
              <a:defRPr sz="3200">
                <a:solidFill>
                  <a:schemeClr val="tx1"/>
                </a:solidFill>
                <a:latin typeface="Times" pitchFamily="18" charset="0"/>
              </a:defRPr>
            </a:lvl3pPr>
            <a:lvl4pPr marL="1600200" indent="-228600" eaLnBrk="0" hangingPunct="0">
              <a:defRPr sz="3200">
                <a:solidFill>
                  <a:schemeClr val="tx1"/>
                </a:solidFill>
                <a:latin typeface="Times" pitchFamily="18" charset="0"/>
              </a:defRPr>
            </a:lvl4pPr>
            <a:lvl5pPr marL="2057400" indent="-228600" eaLnBrk="0" hangingPunct="0">
              <a:defRPr sz="3200">
                <a:solidFill>
                  <a:schemeClr val="tx1"/>
                </a:solidFill>
                <a:latin typeface="Times" pitchFamily="18" charset="0"/>
              </a:defRPr>
            </a:lvl5pPr>
            <a:lvl6pPr marL="2514600" indent="-228600" eaLnBrk="0" fontAlgn="base" hangingPunct="0">
              <a:spcBef>
                <a:spcPct val="0"/>
              </a:spcBef>
              <a:spcAft>
                <a:spcPct val="0"/>
              </a:spcAft>
              <a:defRPr sz="3200">
                <a:solidFill>
                  <a:schemeClr val="tx1"/>
                </a:solidFill>
                <a:latin typeface="Times" pitchFamily="18" charset="0"/>
              </a:defRPr>
            </a:lvl6pPr>
            <a:lvl7pPr marL="2971800" indent="-228600" eaLnBrk="0" fontAlgn="base" hangingPunct="0">
              <a:spcBef>
                <a:spcPct val="0"/>
              </a:spcBef>
              <a:spcAft>
                <a:spcPct val="0"/>
              </a:spcAft>
              <a:defRPr sz="3200">
                <a:solidFill>
                  <a:schemeClr val="tx1"/>
                </a:solidFill>
                <a:latin typeface="Times" pitchFamily="18" charset="0"/>
              </a:defRPr>
            </a:lvl7pPr>
            <a:lvl8pPr marL="3429000" indent="-228600" eaLnBrk="0" fontAlgn="base" hangingPunct="0">
              <a:spcBef>
                <a:spcPct val="0"/>
              </a:spcBef>
              <a:spcAft>
                <a:spcPct val="0"/>
              </a:spcAft>
              <a:defRPr sz="3200">
                <a:solidFill>
                  <a:schemeClr val="tx1"/>
                </a:solidFill>
                <a:latin typeface="Times" pitchFamily="18" charset="0"/>
              </a:defRPr>
            </a:lvl8pPr>
            <a:lvl9pPr marL="3886200" indent="-228600" eaLnBrk="0" fontAlgn="base" hangingPunct="0">
              <a:spcBef>
                <a:spcPct val="0"/>
              </a:spcBef>
              <a:spcAft>
                <a:spcPct val="0"/>
              </a:spcAft>
              <a:defRPr sz="3200">
                <a:solidFill>
                  <a:schemeClr val="tx1"/>
                </a:solidFill>
                <a:latin typeface="Times" pitchFamily="18" charset="0"/>
              </a:defRPr>
            </a:lvl9pPr>
          </a:lstStyle>
          <a:p>
            <a:pPr>
              <a:defRPr/>
            </a:pPr>
            <a:fld id="{CADCACCA-E176-4711-831E-DF6F501EF092}" type="slidenum">
              <a:rPr lang="en-US" altLang="en-US" sz="1200" smtClean="0">
                <a:solidFill>
                  <a:srgbClr val="000000"/>
                </a:solidFill>
              </a:rPr>
              <a:pPr>
                <a:defRPr/>
              </a:pPr>
              <a:t>7</a:t>
            </a:fld>
            <a:endParaRPr lang="en-US" altLang="en-US" sz="1200" smtClean="0">
              <a:solidFill>
                <a:srgbClr val="000000"/>
              </a:solidFill>
            </a:endParaRPr>
          </a:p>
        </p:txBody>
      </p:sp>
      <p:sp>
        <p:nvSpPr>
          <p:cNvPr id="63491" name="Rectangle 2"/>
          <p:cNvSpPr>
            <a:spLocks noGrp="1" noRot="1" noChangeAspect="1" noChangeArrowheads="1" noTextEdit="1"/>
          </p:cNvSpPr>
          <p:nvPr>
            <p:ph type="sldImg"/>
          </p:nvPr>
        </p:nvSpPr>
        <p:spPr>
          <a:xfrm>
            <a:off x="1166813" y="695325"/>
            <a:ext cx="4524375" cy="3394075"/>
          </a:xfrm>
          <a:ln/>
        </p:spPr>
      </p:sp>
      <p:sp>
        <p:nvSpPr>
          <p:cNvPr id="63492" name="Rectangle 3"/>
          <p:cNvSpPr>
            <a:spLocks noGrp="1" noChangeArrowheads="1"/>
          </p:cNvSpPr>
          <p:nvPr>
            <p:ph type="body" idx="1"/>
          </p:nvPr>
        </p:nvSpPr>
        <p:spPr>
          <a:xfrm>
            <a:off x="914400" y="4322763"/>
            <a:ext cx="5029200" cy="41671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There are two things we need to do to create a sustainable future – change our own habits, and change policies in organizations and our government to support making sustainability more accessible, convenient and affordable.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Number Placeholder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Times" pitchFamily="18" charset="0"/>
              </a:defRPr>
            </a:lvl1pPr>
            <a:lvl2pPr marL="742950" indent="-285750" eaLnBrk="0" hangingPunct="0">
              <a:defRPr sz="3200">
                <a:solidFill>
                  <a:schemeClr val="tx1"/>
                </a:solidFill>
                <a:latin typeface="Times" pitchFamily="18" charset="0"/>
              </a:defRPr>
            </a:lvl2pPr>
            <a:lvl3pPr marL="1143000" indent="-228600" eaLnBrk="0" hangingPunct="0">
              <a:defRPr sz="3200">
                <a:solidFill>
                  <a:schemeClr val="tx1"/>
                </a:solidFill>
                <a:latin typeface="Times" pitchFamily="18" charset="0"/>
              </a:defRPr>
            </a:lvl3pPr>
            <a:lvl4pPr marL="1600200" indent="-228600" eaLnBrk="0" hangingPunct="0">
              <a:defRPr sz="3200">
                <a:solidFill>
                  <a:schemeClr val="tx1"/>
                </a:solidFill>
                <a:latin typeface="Times" pitchFamily="18" charset="0"/>
              </a:defRPr>
            </a:lvl4pPr>
            <a:lvl5pPr marL="2057400" indent="-228600" eaLnBrk="0" hangingPunct="0">
              <a:defRPr sz="3200">
                <a:solidFill>
                  <a:schemeClr val="tx1"/>
                </a:solidFill>
                <a:latin typeface="Times" pitchFamily="18" charset="0"/>
              </a:defRPr>
            </a:lvl5pPr>
            <a:lvl6pPr marL="2514600" indent="-228600" eaLnBrk="0" fontAlgn="base" hangingPunct="0">
              <a:spcBef>
                <a:spcPct val="0"/>
              </a:spcBef>
              <a:spcAft>
                <a:spcPct val="0"/>
              </a:spcAft>
              <a:defRPr sz="3200">
                <a:solidFill>
                  <a:schemeClr val="tx1"/>
                </a:solidFill>
                <a:latin typeface="Times" pitchFamily="18" charset="0"/>
              </a:defRPr>
            </a:lvl6pPr>
            <a:lvl7pPr marL="2971800" indent="-228600" eaLnBrk="0" fontAlgn="base" hangingPunct="0">
              <a:spcBef>
                <a:spcPct val="0"/>
              </a:spcBef>
              <a:spcAft>
                <a:spcPct val="0"/>
              </a:spcAft>
              <a:defRPr sz="3200">
                <a:solidFill>
                  <a:schemeClr val="tx1"/>
                </a:solidFill>
                <a:latin typeface="Times" pitchFamily="18" charset="0"/>
              </a:defRPr>
            </a:lvl7pPr>
            <a:lvl8pPr marL="3429000" indent="-228600" eaLnBrk="0" fontAlgn="base" hangingPunct="0">
              <a:spcBef>
                <a:spcPct val="0"/>
              </a:spcBef>
              <a:spcAft>
                <a:spcPct val="0"/>
              </a:spcAft>
              <a:defRPr sz="3200">
                <a:solidFill>
                  <a:schemeClr val="tx1"/>
                </a:solidFill>
                <a:latin typeface="Times" pitchFamily="18" charset="0"/>
              </a:defRPr>
            </a:lvl8pPr>
            <a:lvl9pPr marL="3886200" indent="-228600" eaLnBrk="0" fontAlgn="base" hangingPunct="0">
              <a:spcBef>
                <a:spcPct val="0"/>
              </a:spcBef>
              <a:spcAft>
                <a:spcPct val="0"/>
              </a:spcAft>
              <a:defRPr sz="3200">
                <a:solidFill>
                  <a:schemeClr val="tx1"/>
                </a:solidFill>
                <a:latin typeface="Times" pitchFamily="18" charset="0"/>
              </a:defRPr>
            </a:lvl9pPr>
          </a:lstStyle>
          <a:p>
            <a:pPr>
              <a:defRPr/>
            </a:pPr>
            <a:fld id="{B168DF4A-8CB8-463F-9B94-CD7E813B1767}" type="slidenum">
              <a:rPr lang="en-US" altLang="en-US" sz="1200" smtClean="0"/>
              <a:pPr>
                <a:defRPr/>
              </a:pPr>
              <a:t>8</a:t>
            </a:fld>
            <a:endParaRPr lang="en-US" altLang="en-US" sz="1200" smtClean="0"/>
          </a:p>
        </p:txBody>
      </p:sp>
      <p:sp>
        <p:nvSpPr>
          <p:cNvPr id="57347" name="Slide Image Placeholder 1"/>
          <p:cNvSpPr>
            <a:spLocks noGrp="1" noRot="1" noChangeAspect="1" noTextEdit="1"/>
          </p:cNvSpPr>
          <p:nvPr>
            <p:ph type="sldImg"/>
          </p:nvPr>
        </p:nvSpPr>
        <p:spPr>
          <a:ln/>
        </p:spPr>
      </p:sp>
      <p:sp>
        <p:nvSpPr>
          <p:cNvPr id="5734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5734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eaLnBrk="0" hangingPunct="0">
              <a:spcBef>
                <a:spcPct val="30000"/>
              </a:spcBef>
              <a:defRPr sz="1200">
                <a:solidFill>
                  <a:schemeClr val="tx1"/>
                </a:solidFill>
                <a:latin typeface="Times" pitchFamily="18" charset="0"/>
              </a:defRPr>
            </a:lvl1pPr>
            <a:lvl2pPr marL="742950" indent="-285750" eaLnBrk="0" hangingPunct="0">
              <a:spcBef>
                <a:spcPct val="30000"/>
              </a:spcBef>
              <a:defRPr sz="1200">
                <a:solidFill>
                  <a:schemeClr val="tx1"/>
                </a:solidFill>
                <a:latin typeface="Times" pitchFamily="18" charset="0"/>
              </a:defRPr>
            </a:lvl2pPr>
            <a:lvl3pPr marL="1143000" indent="-228600" eaLnBrk="0" hangingPunct="0">
              <a:spcBef>
                <a:spcPct val="30000"/>
              </a:spcBef>
              <a:defRPr sz="1200">
                <a:solidFill>
                  <a:schemeClr val="tx1"/>
                </a:solidFill>
                <a:latin typeface="Times" pitchFamily="18" charset="0"/>
              </a:defRPr>
            </a:lvl3pPr>
            <a:lvl4pPr marL="1600200" indent="-228600" eaLnBrk="0" hangingPunct="0">
              <a:spcBef>
                <a:spcPct val="30000"/>
              </a:spcBef>
              <a:defRPr sz="1200">
                <a:solidFill>
                  <a:schemeClr val="tx1"/>
                </a:solidFill>
                <a:latin typeface="Times" pitchFamily="18" charset="0"/>
              </a:defRPr>
            </a:lvl4pPr>
            <a:lvl5pPr marL="2057400" indent="-228600" eaLnBrk="0" hangingPunct="0">
              <a:spcBef>
                <a:spcPct val="30000"/>
              </a:spcBef>
              <a:defRPr sz="1200">
                <a:solidFill>
                  <a:schemeClr val="tx1"/>
                </a:solidFill>
                <a:latin typeface="Times" pitchFamily="18" charset="0"/>
              </a:defRPr>
            </a:lvl5pPr>
            <a:lvl6pPr marL="2514600" indent="-228600" eaLnBrk="0" fontAlgn="base" hangingPunct="0">
              <a:spcBef>
                <a:spcPct val="30000"/>
              </a:spcBef>
              <a:spcAft>
                <a:spcPct val="0"/>
              </a:spcAft>
              <a:defRPr sz="1200">
                <a:solidFill>
                  <a:schemeClr val="tx1"/>
                </a:solidFill>
                <a:latin typeface="Times" pitchFamily="18" charset="0"/>
              </a:defRPr>
            </a:lvl6pPr>
            <a:lvl7pPr marL="2971800" indent="-228600" eaLnBrk="0" fontAlgn="base" hangingPunct="0">
              <a:spcBef>
                <a:spcPct val="30000"/>
              </a:spcBef>
              <a:spcAft>
                <a:spcPct val="0"/>
              </a:spcAft>
              <a:defRPr sz="1200">
                <a:solidFill>
                  <a:schemeClr val="tx1"/>
                </a:solidFill>
                <a:latin typeface="Times" pitchFamily="18" charset="0"/>
              </a:defRPr>
            </a:lvl7pPr>
            <a:lvl8pPr marL="3429000" indent="-228600" eaLnBrk="0" fontAlgn="base" hangingPunct="0">
              <a:spcBef>
                <a:spcPct val="30000"/>
              </a:spcBef>
              <a:spcAft>
                <a:spcPct val="0"/>
              </a:spcAft>
              <a:defRPr sz="1200">
                <a:solidFill>
                  <a:schemeClr val="tx1"/>
                </a:solidFill>
                <a:latin typeface="Times" pitchFamily="18" charset="0"/>
              </a:defRPr>
            </a:lvl8pPr>
            <a:lvl9pPr marL="3886200" indent="-228600" eaLnBrk="0" fontAlgn="base" hangingPunct="0">
              <a:spcBef>
                <a:spcPct val="30000"/>
              </a:spcBef>
              <a:spcAft>
                <a:spcPct val="0"/>
              </a:spcAft>
              <a:defRPr sz="1200">
                <a:solidFill>
                  <a:schemeClr val="tx1"/>
                </a:solidFill>
                <a:latin typeface="Times" pitchFamily="18" charset="0"/>
              </a:defRPr>
            </a:lvl9pPr>
          </a:lstStyle>
          <a:p>
            <a:pPr algn="r">
              <a:spcBef>
                <a:spcPct val="0"/>
              </a:spcBef>
            </a:pPr>
            <a:fld id="{965FC441-4447-4C27-B9AA-DAFBF9AEEA27}" type="slidenum">
              <a:rPr lang="en-US" altLang="en-US">
                <a:latin typeface="Arial" pitchFamily="34" charset="0"/>
              </a:rPr>
              <a:pPr algn="r">
                <a:spcBef>
                  <a:spcPct val="0"/>
                </a:spcBef>
              </a:pPr>
              <a:t>8</a:t>
            </a:fld>
            <a:endParaRPr lang="en-US" altLang="en-US">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Times" pitchFamily="18" charset="0"/>
              </a:defRPr>
            </a:lvl1pPr>
            <a:lvl2pPr marL="742950" indent="-285750" eaLnBrk="0" hangingPunct="0">
              <a:defRPr sz="3200">
                <a:solidFill>
                  <a:schemeClr val="tx1"/>
                </a:solidFill>
                <a:latin typeface="Times" pitchFamily="18" charset="0"/>
              </a:defRPr>
            </a:lvl2pPr>
            <a:lvl3pPr marL="1143000" indent="-228600" eaLnBrk="0" hangingPunct="0">
              <a:defRPr sz="3200">
                <a:solidFill>
                  <a:schemeClr val="tx1"/>
                </a:solidFill>
                <a:latin typeface="Times" pitchFamily="18" charset="0"/>
              </a:defRPr>
            </a:lvl3pPr>
            <a:lvl4pPr marL="1600200" indent="-228600" eaLnBrk="0" hangingPunct="0">
              <a:defRPr sz="3200">
                <a:solidFill>
                  <a:schemeClr val="tx1"/>
                </a:solidFill>
                <a:latin typeface="Times" pitchFamily="18" charset="0"/>
              </a:defRPr>
            </a:lvl4pPr>
            <a:lvl5pPr marL="2057400" indent="-228600" eaLnBrk="0" hangingPunct="0">
              <a:defRPr sz="3200">
                <a:solidFill>
                  <a:schemeClr val="tx1"/>
                </a:solidFill>
                <a:latin typeface="Times" pitchFamily="18" charset="0"/>
              </a:defRPr>
            </a:lvl5pPr>
            <a:lvl6pPr marL="2514600" indent="-228600" eaLnBrk="0" fontAlgn="base" hangingPunct="0">
              <a:spcBef>
                <a:spcPct val="0"/>
              </a:spcBef>
              <a:spcAft>
                <a:spcPct val="0"/>
              </a:spcAft>
              <a:defRPr sz="3200">
                <a:solidFill>
                  <a:schemeClr val="tx1"/>
                </a:solidFill>
                <a:latin typeface="Times" pitchFamily="18" charset="0"/>
              </a:defRPr>
            </a:lvl6pPr>
            <a:lvl7pPr marL="2971800" indent="-228600" eaLnBrk="0" fontAlgn="base" hangingPunct="0">
              <a:spcBef>
                <a:spcPct val="0"/>
              </a:spcBef>
              <a:spcAft>
                <a:spcPct val="0"/>
              </a:spcAft>
              <a:defRPr sz="3200">
                <a:solidFill>
                  <a:schemeClr val="tx1"/>
                </a:solidFill>
                <a:latin typeface="Times" pitchFamily="18" charset="0"/>
              </a:defRPr>
            </a:lvl7pPr>
            <a:lvl8pPr marL="3429000" indent="-228600" eaLnBrk="0" fontAlgn="base" hangingPunct="0">
              <a:spcBef>
                <a:spcPct val="0"/>
              </a:spcBef>
              <a:spcAft>
                <a:spcPct val="0"/>
              </a:spcAft>
              <a:defRPr sz="3200">
                <a:solidFill>
                  <a:schemeClr val="tx1"/>
                </a:solidFill>
                <a:latin typeface="Times" pitchFamily="18" charset="0"/>
              </a:defRPr>
            </a:lvl8pPr>
            <a:lvl9pPr marL="3886200" indent="-228600" eaLnBrk="0" fontAlgn="base" hangingPunct="0">
              <a:spcBef>
                <a:spcPct val="0"/>
              </a:spcBef>
              <a:spcAft>
                <a:spcPct val="0"/>
              </a:spcAft>
              <a:defRPr sz="3200">
                <a:solidFill>
                  <a:schemeClr val="tx1"/>
                </a:solidFill>
                <a:latin typeface="Times" pitchFamily="18" charset="0"/>
              </a:defRPr>
            </a:lvl9pPr>
          </a:lstStyle>
          <a:p>
            <a:pPr>
              <a:defRPr/>
            </a:pPr>
            <a:fld id="{3C5D4BE2-E342-4888-91E4-E12761C440BA}" type="slidenum">
              <a:rPr lang="en-US" altLang="en-US" sz="1200" smtClean="0">
                <a:solidFill>
                  <a:srgbClr val="000000"/>
                </a:solidFill>
              </a:rPr>
              <a:pPr>
                <a:defRPr/>
              </a:pPr>
              <a:t>11</a:t>
            </a:fld>
            <a:endParaRPr lang="en-US" altLang="en-US" sz="1200" smtClean="0">
              <a:solidFill>
                <a:srgbClr val="000000"/>
              </a:solidFill>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Times" pitchFamily="18" charset="0"/>
              </a:defRPr>
            </a:lvl1pPr>
            <a:lvl2pPr marL="742950" indent="-285750" eaLnBrk="0" hangingPunct="0">
              <a:defRPr sz="3200">
                <a:solidFill>
                  <a:schemeClr val="tx1"/>
                </a:solidFill>
                <a:latin typeface="Times" pitchFamily="18" charset="0"/>
              </a:defRPr>
            </a:lvl2pPr>
            <a:lvl3pPr marL="1143000" indent="-228600" eaLnBrk="0" hangingPunct="0">
              <a:defRPr sz="3200">
                <a:solidFill>
                  <a:schemeClr val="tx1"/>
                </a:solidFill>
                <a:latin typeface="Times" pitchFamily="18" charset="0"/>
              </a:defRPr>
            </a:lvl3pPr>
            <a:lvl4pPr marL="1600200" indent="-228600" eaLnBrk="0" hangingPunct="0">
              <a:defRPr sz="3200">
                <a:solidFill>
                  <a:schemeClr val="tx1"/>
                </a:solidFill>
                <a:latin typeface="Times" pitchFamily="18" charset="0"/>
              </a:defRPr>
            </a:lvl4pPr>
            <a:lvl5pPr marL="2057400" indent="-228600" eaLnBrk="0" hangingPunct="0">
              <a:defRPr sz="3200">
                <a:solidFill>
                  <a:schemeClr val="tx1"/>
                </a:solidFill>
                <a:latin typeface="Times" pitchFamily="18" charset="0"/>
              </a:defRPr>
            </a:lvl5pPr>
            <a:lvl6pPr marL="2514600" indent="-228600" eaLnBrk="0" fontAlgn="base" hangingPunct="0">
              <a:spcBef>
                <a:spcPct val="0"/>
              </a:spcBef>
              <a:spcAft>
                <a:spcPct val="0"/>
              </a:spcAft>
              <a:defRPr sz="3200">
                <a:solidFill>
                  <a:schemeClr val="tx1"/>
                </a:solidFill>
                <a:latin typeface="Times" pitchFamily="18" charset="0"/>
              </a:defRPr>
            </a:lvl6pPr>
            <a:lvl7pPr marL="2971800" indent="-228600" eaLnBrk="0" fontAlgn="base" hangingPunct="0">
              <a:spcBef>
                <a:spcPct val="0"/>
              </a:spcBef>
              <a:spcAft>
                <a:spcPct val="0"/>
              </a:spcAft>
              <a:defRPr sz="3200">
                <a:solidFill>
                  <a:schemeClr val="tx1"/>
                </a:solidFill>
                <a:latin typeface="Times" pitchFamily="18" charset="0"/>
              </a:defRPr>
            </a:lvl7pPr>
            <a:lvl8pPr marL="3429000" indent="-228600" eaLnBrk="0" fontAlgn="base" hangingPunct="0">
              <a:spcBef>
                <a:spcPct val="0"/>
              </a:spcBef>
              <a:spcAft>
                <a:spcPct val="0"/>
              </a:spcAft>
              <a:defRPr sz="3200">
                <a:solidFill>
                  <a:schemeClr val="tx1"/>
                </a:solidFill>
                <a:latin typeface="Times" pitchFamily="18" charset="0"/>
              </a:defRPr>
            </a:lvl8pPr>
            <a:lvl9pPr marL="3886200" indent="-228600" eaLnBrk="0" fontAlgn="base" hangingPunct="0">
              <a:spcBef>
                <a:spcPct val="0"/>
              </a:spcBef>
              <a:spcAft>
                <a:spcPct val="0"/>
              </a:spcAft>
              <a:defRPr sz="3200">
                <a:solidFill>
                  <a:schemeClr val="tx1"/>
                </a:solidFill>
                <a:latin typeface="Times" pitchFamily="18" charset="0"/>
              </a:defRPr>
            </a:lvl9pPr>
          </a:lstStyle>
          <a:p>
            <a:pPr>
              <a:defRPr/>
            </a:pPr>
            <a:fld id="{3C5D4BE2-E342-4888-91E4-E12761C440BA}" type="slidenum">
              <a:rPr lang="en-US" altLang="en-US" sz="1200" smtClean="0">
                <a:solidFill>
                  <a:srgbClr val="000000"/>
                </a:solidFill>
              </a:rPr>
              <a:pPr>
                <a:defRPr/>
              </a:pPr>
              <a:t>12</a:t>
            </a:fld>
            <a:endParaRPr lang="en-US" altLang="en-US" sz="1200" smtClean="0">
              <a:solidFill>
                <a:srgbClr val="000000"/>
              </a:solidFill>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F638B5-1D30-47A5-AA71-3E11077DED77}" type="slidenum">
              <a:rPr lang="en-US" smtClean="0"/>
              <a:t>25</a:t>
            </a:fld>
            <a:endParaRPr lang="en-US"/>
          </a:p>
        </p:txBody>
      </p:sp>
    </p:spTree>
    <p:extLst>
      <p:ext uri="{BB962C8B-B14F-4D97-AF65-F5344CB8AC3E}">
        <p14:creationId xmlns:p14="http://schemas.microsoft.com/office/powerpoint/2010/main" val="3570408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F638B5-1D30-47A5-AA71-3E11077DED77}" type="slidenum">
              <a:rPr lang="en-US" smtClean="0"/>
              <a:t>33</a:t>
            </a:fld>
            <a:endParaRPr lang="en-US"/>
          </a:p>
        </p:txBody>
      </p:sp>
    </p:spTree>
    <p:extLst>
      <p:ext uri="{BB962C8B-B14F-4D97-AF65-F5344CB8AC3E}">
        <p14:creationId xmlns:p14="http://schemas.microsoft.com/office/powerpoint/2010/main" val="3882871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Times" pitchFamily="18" charset="0"/>
              </a:defRPr>
            </a:lvl1pPr>
            <a:lvl2pPr marL="742950" indent="-285750" eaLnBrk="0" hangingPunct="0">
              <a:defRPr sz="3200">
                <a:solidFill>
                  <a:schemeClr val="tx1"/>
                </a:solidFill>
                <a:latin typeface="Times" pitchFamily="18" charset="0"/>
              </a:defRPr>
            </a:lvl2pPr>
            <a:lvl3pPr marL="1143000" indent="-228600" eaLnBrk="0" hangingPunct="0">
              <a:defRPr sz="3200">
                <a:solidFill>
                  <a:schemeClr val="tx1"/>
                </a:solidFill>
                <a:latin typeface="Times" pitchFamily="18" charset="0"/>
              </a:defRPr>
            </a:lvl3pPr>
            <a:lvl4pPr marL="1600200" indent="-228600" eaLnBrk="0" hangingPunct="0">
              <a:defRPr sz="3200">
                <a:solidFill>
                  <a:schemeClr val="tx1"/>
                </a:solidFill>
                <a:latin typeface="Times" pitchFamily="18" charset="0"/>
              </a:defRPr>
            </a:lvl4pPr>
            <a:lvl5pPr marL="2057400" indent="-228600" eaLnBrk="0" hangingPunct="0">
              <a:defRPr sz="3200">
                <a:solidFill>
                  <a:schemeClr val="tx1"/>
                </a:solidFill>
                <a:latin typeface="Times" pitchFamily="18" charset="0"/>
              </a:defRPr>
            </a:lvl5pPr>
            <a:lvl6pPr marL="2514600" indent="-228600" eaLnBrk="0" fontAlgn="base" hangingPunct="0">
              <a:spcBef>
                <a:spcPct val="0"/>
              </a:spcBef>
              <a:spcAft>
                <a:spcPct val="0"/>
              </a:spcAft>
              <a:defRPr sz="3200">
                <a:solidFill>
                  <a:schemeClr val="tx1"/>
                </a:solidFill>
                <a:latin typeface="Times" pitchFamily="18" charset="0"/>
              </a:defRPr>
            </a:lvl6pPr>
            <a:lvl7pPr marL="2971800" indent="-228600" eaLnBrk="0" fontAlgn="base" hangingPunct="0">
              <a:spcBef>
                <a:spcPct val="0"/>
              </a:spcBef>
              <a:spcAft>
                <a:spcPct val="0"/>
              </a:spcAft>
              <a:defRPr sz="3200">
                <a:solidFill>
                  <a:schemeClr val="tx1"/>
                </a:solidFill>
                <a:latin typeface="Times" pitchFamily="18" charset="0"/>
              </a:defRPr>
            </a:lvl7pPr>
            <a:lvl8pPr marL="3429000" indent="-228600" eaLnBrk="0" fontAlgn="base" hangingPunct="0">
              <a:spcBef>
                <a:spcPct val="0"/>
              </a:spcBef>
              <a:spcAft>
                <a:spcPct val="0"/>
              </a:spcAft>
              <a:defRPr sz="3200">
                <a:solidFill>
                  <a:schemeClr val="tx1"/>
                </a:solidFill>
                <a:latin typeface="Times" pitchFamily="18" charset="0"/>
              </a:defRPr>
            </a:lvl8pPr>
            <a:lvl9pPr marL="3886200" indent="-228600" eaLnBrk="0" fontAlgn="base" hangingPunct="0">
              <a:spcBef>
                <a:spcPct val="0"/>
              </a:spcBef>
              <a:spcAft>
                <a:spcPct val="0"/>
              </a:spcAft>
              <a:defRPr sz="3200">
                <a:solidFill>
                  <a:schemeClr val="tx1"/>
                </a:solidFill>
                <a:latin typeface="Times" pitchFamily="18" charset="0"/>
              </a:defRPr>
            </a:lvl9pPr>
          </a:lstStyle>
          <a:p>
            <a:pPr>
              <a:defRPr/>
            </a:pPr>
            <a:fld id="{4036E217-B826-4E93-8086-932E722B7DE5}" type="slidenum">
              <a:rPr lang="en-US" altLang="en-US" sz="1200" smtClean="0"/>
              <a:pPr>
                <a:defRPr/>
              </a:pPr>
              <a:t>39</a:t>
            </a:fld>
            <a:endParaRPr lang="en-US" altLang="en-US" sz="1200"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8836008-8C9E-400B-B6B7-DE81B5E639A8}" type="datetimeFigureOut">
              <a:rPr lang="en-US" smtClean="0"/>
              <a:t>11/13/17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2462FA-07CB-479D-8DD5-6FF94D40AD6D}" type="slidenum">
              <a:rPr lang="en-US" smtClean="0"/>
              <a:t>‹#›</a:t>
            </a:fld>
            <a:endParaRPr lang="en-US"/>
          </a:p>
        </p:txBody>
      </p:sp>
    </p:spTree>
    <p:extLst>
      <p:ext uri="{BB962C8B-B14F-4D97-AF65-F5344CB8AC3E}">
        <p14:creationId xmlns:p14="http://schemas.microsoft.com/office/powerpoint/2010/main" val="3429022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836008-8C9E-400B-B6B7-DE81B5E639A8}" type="datetimeFigureOut">
              <a:rPr lang="en-US" smtClean="0"/>
              <a:t>11/13/17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2462FA-07CB-479D-8DD5-6FF94D40AD6D}" type="slidenum">
              <a:rPr lang="en-US" smtClean="0"/>
              <a:t>‹#›</a:t>
            </a:fld>
            <a:endParaRPr lang="en-US"/>
          </a:p>
        </p:txBody>
      </p:sp>
    </p:spTree>
    <p:extLst>
      <p:ext uri="{BB962C8B-B14F-4D97-AF65-F5344CB8AC3E}">
        <p14:creationId xmlns:p14="http://schemas.microsoft.com/office/powerpoint/2010/main" val="344646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836008-8C9E-400B-B6B7-DE81B5E639A8}" type="datetimeFigureOut">
              <a:rPr lang="en-US" smtClean="0"/>
              <a:t>11/13/17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2462FA-07CB-479D-8DD5-6FF94D40AD6D}" type="slidenum">
              <a:rPr lang="en-US" smtClean="0"/>
              <a:t>‹#›</a:t>
            </a:fld>
            <a:endParaRPr lang="en-US"/>
          </a:p>
        </p:txBody>
      </p:sp>
    </p:spTree>
    <p:extLst>
      <p:ext uri="{BB962C8B-B14F-4D97-AF65-F5344CB8AC3E}">
        <p14:creationId xmlns:p14="http://schemas.microsoft.com/office/powerpoint/2010/main" val="2641760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2057400" y="152400"/>
            <a:ext cx="6858000" cy="990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228600" y="1524000"/>
            <a:ext cx="42672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228600" y="4038600"/>
            <a:ext cx="42672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524000"/>
            <a:ext cx="42672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6048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836008-8C9E-400B-B6B7-DE81B5E639A8}" type="datetimeFigureOut">
              <a:rPr lang="en-US" smtClean="0"/>
              <a:t>11/13/17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2462FA-07CB-479D-8DD5-6FF94D40AD6D}" type="slidenum">
              <a:rPr lang="en-US" smtClean="0"/>
              <a:t>‹#›</a:t>
            </a:fld>
            <a:endParaRPr lang="en-US"/>
          </a:p>
        </p:txBody>
      </p:sp>
    </p:spTree>
    <p:extLst>
      <p:ext uri="{BB962C8B-B14F-4D97-AF65-F5344CB8AC3E}">
        <p14:creationId xmlns:p14="http://schemas.microsoft.com/office/powerpoint/2010/main" val="147076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8836008-8C9E-400B-B6B7-DE81B5E639A8}" type="datetimeFigureOut">
              <a:rPr lang="en-US" smtClean="0"/>
              <a:t>11/13/17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2462FA-07CB-479D-8DD5-6FF94D40AD6D}" type="slidenum">
              <a:rPr lang="en-US" smtClean="0"/>
              <a:t>‹#›</a:t>
            </a:fld>
            <a:endParaRPr lang="en-US"/>
          </a:p>
        </p:txBody>
      </p:sp>
    </p:spTree>
    <p:extLst>
      <p:ext uri="{BB962C8B-B14F-4D97-AF65-F5344CB8AC3E}">
        <p14:creationId xmlns:p14="http://schemas.microsoft.com/office/powerpoint/2010/main" val="1712842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8836008-8C9E-400B-B6B7-DE81B5E639A8}" type="datetimeFigureOut">
              <a:rPr lang="en-US" smtClean="0"/>
              <a:t>11/13/17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2462FA-07CB-479D-8DD5-6FF94D40AD6D}" type="slidenum">
              <a:rPr lang="en-US" smtClean="0"/>
              <a:t>‹#›</a:t>
            </a:fld>
            <a:endParaRPr lang="en-US"/>
          </a:p>
        </p:txBody>
      </p:sp>
    </p:spTree>
    <p:extLst>
      <p:ext uri="{BB962C8B-B14F-4D97-AF65-F5344CB8AC3E}">
        <p14:creationId xmlns:p14="http://schemas.microsoft.com/office/powerpoint/2010/main" val="933853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8836008-8C9E-400B-B6B7-DE81B5E639A8}" type="datetimeFigureOut">
              <a:rPr lang="en-US" smtClean="0"/>
              <a:t>11/13/17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2462FA-07CB-479D-8DD5-6FF94D40AD6D}" type="slidenum">
              <a:rPr lang="en-US" smtClean="0"/>
              <a:t>‹#›</a:t>
            </a:fld>
            <a:endParaRPr lang="en-US"/>
          </a:p>
        </p:txBody>
      </p:sp>
    </p:spTree>
    <p:extLst>
      <p:ext uri="{BB962C8B-B14F-4D97-AF65-F5344CB8AC3E}">
        <p14:creationId xmlns:p14="http://schemas.microsoft.com/office/powerpoint/2010/main" val="312049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8836008-8C9E-400B-B6B7-DE81B5E639A8}" type="datetimeFigureOut">
              <a:rPr lang="en-US" smtClean="0"/>
              <a:t>11/13/17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2462FA-07CB-479D-8DD5-6FF94D40AD6D}" type="slidenum">
              <a:rPr lang="en-US" smtClean="0"/>
              <a:t>‹#›</a:t>
            </a:fld>
            <a:endParaRPr lang="en-US"/>
          </a:p>
        </p:txBody>
      </p:sp>
    </p:spTree>
    <p:extLst>
      <p:ext uri="{BB962C8B-B14F-4D97-AF65-F5344CB8AC3E}">
        <p14:creationId xmlns:p14="http://schemas.microsoft.com/office/powerpoint/2010/main" val="2418706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836008-8C9E-400B-B6B7-DE81B5E639A8}" type="datetimeFigureOut">
              <a:rPr lang="en-US" smtClean="0"/>
              <a:t>11/13/17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2462FA-07CB-479D-8DD5-6FF94D40AD6D}" type="slidenum">
              <a:rPr lang="en-US" smtClean="0"/>
              <a:t>‹#›</a:t>
            </a:fld>
            <a:endParaRPr lang="en-US"/>
          </a:p>
        </p:txBody>
      </p:sp>
    </p:spTree>
    <p:extLst>
      <p:ext uri="{BB962C8B-B14F-4D97-AF65-F5344CB8AC3E}">
        <p14:creationId xmlns:p14="http://schemas.microsoft.com/office/powerpoint/2010/main" val="1472657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836008-8C9E-400B-B6B7-DE81B5E639A8}" type="datetimeFigureOut">
              <a:rPr lang="en-US" smtClean="0"/>
              <a:t>11/13/17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2462FA-07CB-479D-8DD5-6FF94D40AD6D}" type="slidenum">
              <a:rPr lang="en-US" smtClean="0"/>
              <a:t>‹#›</a:t>
            </a:fld>
            <a:endParaRPr lang="en-US"/>
          </a:p>
        </p:txBody>
      </p:sp>
    </p:spTree>
    <p:extLst>
      <p:ext uri="{BB962C8B-B14F-4D97-AF65-F5344CB8AC3E}">
        <p14:creationId xmlns:p14="http://schemas.microsoft.com/office/powerpoint/2010/main" val="657790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836008-8C9E-400B-B6B7-DE81B5E639A8}" type="datetimeFigureOut">
              <a:rPr lang="en-US" smtClean="0"/>
              <a:t>11/13/17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2462FA-07CB-479D-8DD5-6FF94D40AD6D}" type="slidenum">
              <a:rPr lang="en-US" smtClean="0"/>
              <a:t>‹#›</a:t>
            </a:fld>
            <a:endParaRPr lang="en-US"/>
          </a:p>
        </p:txBody>
      </p:sp>
    </p:spTree>
    <p:extLst>
      <p:ext uri="{BB962C8B-B14F-4D97-AF65-F5344CB8AC3E}">
        <p14:creationId xmlns:p14="http://schemas.microsoft.com/office/powerpoint/2010/main" val="319869030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61000"/>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836008-8C9E-400B-B6B7-DE81B5E639A8}" type="datetimeFigureOut">
              <a:rPr lang="en-US" smtClean="0"/>
              <a:t>11/13/17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2462FA-07CB-479D-8DD5-6FF94D40AD6D}" type="slidenum">
              <a:rPr lang="en-US" smtClean="0"/>
              <a:t>‹#›</a:t>
            </a:fld>
            <a:endParaRPr lang="en-US"/>
          </a:p>
        </p:txBody>
      </p:sp>
    </p:spTree>
    <p:extLst>
      <p:ext uri="{BB962C8B-B14F-4D97-AF65-F5344CB8AC3E}">
        <p14:creationId xmlns:p14="http://schemas.microsoft.com/office/powerpoint/2010/main" val="1195557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jpeg"/><Relationship Id="rId5"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1.jpg"/><Relationship Id="rId5" Type="http://schemas.openxmlformats.org/officeDocument/2006/relationships/hyperlink" Target="http://dans.aashe.org/" TargetMode="External"/><Relationship Id="rId6" Type="http://schemas.openxmlformats.org/officeDocument/2006/relationships/image" Target="../media/image10.png"/><Relationship Id="rId7" Type="http://schemas.openxmlformats.org/officeDocument/2006/relationships/image" Target="../media/image11.jpeg"/><Relationship Id="rId1" Type="http://schemas.openxmlformats.org/officeDocument/2006/relationships/tags" Target="../tags/tag2.xml"/><Relationship Id="rId2"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1.jpg"/><Relationship Id="rId5" Type="http://schemas.openxmlformats.org/officeDocument/2006/relationships/hyperlink" Target="http://www.aashe.org/partners/heasc" TargetMode="External"/><Relationship Id="rId6" Type="http://schemas.openxmlformats.org/officeDocument/2006/relationships/hyperlink" Target="http://dans.aashe.org/" TargetMode="External"/><Relationship Id="rId7" Type="http://schemas.openxmlformats.org/officeDocument/2006/relationships/image" Target="../media/image10.png"/><Relationship Id="rId8" Type="http://schemas.openxmlformats.org/officeDocument/2006/relationships/image" Target="../media/image12.png"/><Relationship Id="rId1" Type="http://schemas.openxmlformats.org/officeDocument/2006/relationships/tags" Target="../tags/tag3.xml"/><Relationship Id="rId2"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earthforceresources.org/upcoming-webinar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g"/><Relationship Id="rId5" Type="http://schemas.openxmlformats.org/officeDocument/2006/relationships/image" Target="../media/image21.jpg"/><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2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hyperlink" Target="http://climatefixes.or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hyperlink" Target="http://climatefixes.org/" TargetMode="External"/><Relationship Id="rId5" Type="http://schemas.openxmlformats.org/officeDocument/2006/relationships/hyperlink" Target="http://www.aashe.org/climate-solutions/" TargetMode="External"/><Relationship Id="rId6"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hyperlink" Target="http://www.seia.org/act-now" TargetMode="External"/><Relationship Id="rId5" Type="http://schemas.openxmlformats.org/officeDocument/2006/relationships/hyperlink" Target="http://www.awea.org/gencontentv2.aspx?ItemNumber=800&amp;mainnav=8191&amp;navItemNumber=8209" TargetMode="External"/><Relationship Id="rId6" Type="http://schemas.openxmlformats.org/officeDocument/2006/relationships/hyperlink" Target="http://content.sierraclub.org/naturalgas/" TargetMode="External"/><Relationship Id="rId7" Type="http://schemas.openxmlformats.org/officeDocument/2006/relationships/hyperlink" Target="http://citizensclimatelobby.org/" TargetMode="External"/><Relationship Id="rId8" Type="http://schemas.openxmlformats.org/officeDocument/2006/relationships/hyperlink" Target="http://thesolutionsproject.org/" TargetMode="External"/><Relationship Id="rId9" Type="http://schemas.openxmlformats.org/officeDocument/2006/relationships/hyperlink" Target="http://bit.ly/ClimatePolicySolutions" TargetMode="External"/><Relationship Id="rId10"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hyperlink" Target="http://hq-salsa.wiredforchange.com/o/5950/getLocal.jsp" TargetMode="External"/><Relationship Id="rId4" Type="http://schemas.openxmlformats.org/officeDocument/2006/relationships/hyperlink" Target="http://bit.ly/ClimatePolicySolutions" TargetMode="External"/><Relationship Id="rId5"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hyperlink" Target="http://serc.carleton.edu/SIS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32.xml.rels><?xml version="1.0" encoding="UTF-8" standalone="yes"?>
<Relationships xmlns="http://schemas.openxmlformats.org/package/2006/relationships"><Relationship Id="rId3" Type="http://schemas.openxmlformats.org/officeDocument/2006/relationships/hyperlink" Target="http://climatefixes.org/" TargetMode="External"/><Relationship Id="rId4"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35.jpeg"/></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hyperlink" Target="http://www.nrel.gov/analysis/re_futures/" TargetMode="External"/><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37.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38.jpeg"/><Relationship Id="rId5" Type="http://schemas.openxmlformats.org/officeDocument/2006/relationships/image" Target="../media/image39.jpeg"/><Relationship Id="rId6" Type="http://schemas.openxmlformats.org/officeDocument/2006/relationships/image" Target="../media/image40.jpeg"/><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8.xml.rels><?xml version="1.0" encoding="UTF-8" standalone="yes"?>
<Relationships xmlns="http://schemas.openxmlformats.org/package/2006/relationships"><Relationship Id="rId11" Type="http://schemas.openxmlformats.org/officeDocument/2006/relationships/hyperlink" Target="http://www.centerforgreenschools.org/resources" TargetMode="External"/><Relationship Id="rId12" Type="http://schemas.openxmlformats.org/officeDocument/2006/relationships/hyperlink" Target="http://k12.uspartnership.org/" TargetMode="External"/><Relationship Id="rId13" Type="http://schemas.openxmlformats.org/officeDocument/2006/relationships/hyperlink" Target="mailto:ClimateFixes@gmail.com" TargetMode="External"/><Relationship Id="rId1" Type="http://schemas.openxmlformats.org/officeDocument/2006/relationships/slideLayout" Target="../slideLayouts/slideLayout2.xml"/><Relationship Id="rId2" Type="http://schemas.openxmlformats.org/officeDocument/2006/relationships/hyperlink" Target="http://www.earthforceresources.org/upcoming-webinars" TargetMode="External"/><Relationship Id="rId3" Type="http://schemas.openxmlformats.org/officeDocument/2006/relationships/hyperlink" Target="http://www.aashe.org/partners/heasc/initiatives/beyond-doom-and-gloom/" TargetMode="External"/><Relationship Id="rId4" Type="http://schemas.openxmlformats.org/officeDocument/2006/relationships/hyperlink" Target="http://www.aashe.org/climate-solutions/" TargetMode="External"/><Relationship Id="rId5" Type="http://schemas.openxmlformats.org/officeDocument/2006/relationships/hyperlink" Target="https://livingroomconversations.org/campus_and_course_conversations/" TargetMode="External"/><Relationship Id="rId6" Type="http://schemas.openxmlformats.org/officeDocument/2006/relationships/hyperlink" Target="https://livingroomconversations.org/community_energy_conversations/" TargetMode="External"/><Relationship Id="rId7" Type="http://schemas.openxmlformats.org/officeDocument/2006/relationships/hyperlink" Target="https://serc.carleton.edu/sisl/empowering_stud.html" TargetMode="External"/><Relationship Id="rId8" Type="http://schemas.openxmlformats.org/officeDocument/2006/relationships/hyperlink" Target="https://serc.carleton.edu/sisl/pedagogies.html" TargetMode="External"/><Relationship Id="rId9" Type="http://schemas.openxmlformats.org/officeDocument/2006/relationships/hyperlink" Target="https://serc.carleton.edu/sisl/discipline.html" TargetMode="External"/><Relationship Id="rId10" Type="http://schemas.openxmlformats.org/officeDocument/2006/relationships/hyperlink" Target="http://theshorelineproject.org/#!/archive"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41.jpeg"/><Relationship Id="rId5" Type="http://schemas.openxmlformats.org/officeDocument/2006/relationships/image" Target="../media/image42.jpeg"/><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microsoft.com/office/2007/relationships/hdphoto" Target="../media/hdphoto1.wdp"/><Relationship Id="rId5" Type="http://schemas.openxmlformats.org/officeDocument/2006/relationships/image" Target="../media/image7.jpe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9.png"/><Relationship Id="rId1" Type="http://schemas.openxmlformats.org/officeDocument/2006/relationships/tags" Target="../tags/tag1.xml"/><Relationship Id="rId2"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wemeanbusinesscoalition.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0"/>
            <a:lum/>
          </a:blip>
          <a:srcRect/>
          <a:stretch>
            <a:fillRect t="-1000" b="-1000"/>
          </a:stretch>
        </a:blip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066800" y="0"/>
            <a:ext cx="7086600" cy="2895600"/>
          </a:xfrm>
        </p:spPr>
        <p:txBody>
          <a:bodyPr>
            <a:normAutofit fontScale="90000"/>
          </a:bodyPr>
          <a:lstStyle/>
          <a:p>
            <a:pPr algn="ctr" eaLnBrk="1" hangingPunct="1"/>
            <a:r>
              <a:rPr lang="en-US" altLang="en-US" sz="4400" dirty="0" smtClean="0"/>
              <a:t/>
            </a:r>
            <a:br>
              <a:rPr lang="en-US" altLang="en-US" sz="4400" dirty="0" smtClean="0"/>
            </a:br>
            <a:r>
              <a:rPr lang="en-US" altLang="en-US" sz="4400" dirty="0" smtClean="0"/>
              <a:t/>
            </a:r>
            <a:br>
              <a:rPr lang="en-US" altLang="en-US" sz="4400" dirty="0" smtClean="0"/>
            </a:br>
            <a:r>
              <a:rPr lang="en-US" altLang="en-US" sz="4400" dirty="0" smtClean="0"/>
              <a:t>Integrating Civic Action into Environmental </a:t>
            </a:r>
            <a:r>
              <a:rPr lang="en-US" altLang="en-US" dirty="0" smtClean="0"/>
              <a:t>Programs</a:t>
            </a:r>
            <a:br>
              <a:rPr lang="en-US" altLang="en-US" dirty="0" smtClean="0"/>
            </a:br>
            <a:r>
              <a:rPr lang="en-US" altLang="en-US" sz="4400" dirty="0" smtClean="0"/>
              <a:t> </a:t>
            </a:r>
            <a:br>
              <a:rPr lang="en-US" altLang="en-US" sz="4400" dirty="0" smtClean="0"/>
            </a:br>
            <a:endParaRPr lang="en-US" altLang="en-US" sz="4400" dirty="0" smtClean="0"/>
          </a:p>
        </p:txBody>
      </p:sp>
      <p:sp>
        <p:nvSpPr>
          <p:cNvPr id="20483" name="Rectangle 3"/>
          <p:cNvSpPr>
            <a:spLocks noGrp="1" noChangeArrowheads="1"/>
          </p:cNvSpPr>
          <p:nvPr>
            <p:ph type="body" idx="1"/>
          </p:nvPr>
        </p:nvSpPr>
        <p:spPr>
          <a:xfrm>
            <a:off x="0" y="3962400"/>
            <a:ext cx="9144000" cy="3124200"/>
          </a:xfrm>
        </p:spPr>
        <p:txBody>
          <a:bodyPr>
            <a:normAutofit/>
          </a:bodyPr>
          <a:lstStyle/>
          <a:p>
            <a:pPr algn="ctr" eaLnBrk="1" hangingPunct="1">
              <a:lnSpc>
                <a:spcPct val="80000"/>
              </a:lnSpc>
              <a:buFontTx/>
              <a:buNone/>
            </a:pPr>
            <a:endParaRPr lang="en-US" altLang="en-US" sz="2000" dirty="0" smtClean="0"/>
          </a:p>
          <a:p>
            <a:pPr algn="ctr" eaLnBrk="1" hangingPunct="1">
              <a:lnSpc>
                <a:spcPct val="80000"/>
              </a:lnSpc>
              <a:buFontTx/>
              <a:buNone/>
            </a:pPr>
            <a:r>
              <a:rPr lang="en-US" altLang="en-US" sz="3200" dirty="0" smtClean="0"/>
              <a:t>Debra Rowe, MBA, PhD</a:t>
            </a:r>
          </a:p>
          <a:p>
            <a:pPr algn="ctr">
              <a:lnSpc>
                <a:spcPct val="80000"/>
              </a:lnSpc>
              <a:buNone/>
            </a:pPr>
            <a:endParaRPr lang="en-US" altLang="en-US" sz="2000" dirty="0" smtClean="0"/>
          </a:p>
          <a:p>
            <a:pPr>
              <a:lnSpc>
                <a:spcPct val="80000"/>
              </a:lnSpc>
              <a:buNone/>
            </a:pPr>
            <a:r>
              <a:rPr lang="en-US" altLang="en-US" sz="2000" dirty="0"/>
              <a:t>	</a:t>
            </a:r>
            <a:r>
              <a:rPr lang="en-US" altLang="en-US" sz="2000" dirty="0" smtClean="0"/>
              <a:t>President </a:t>
            </a:r>
            <a:r>
              <a:rPr lang="en-US" sz="2000" dirty="0"/>
              <a:t>–</a:t>
            </a:r>
            <a:r>
              <a:rPr lang="en-US" altLang="en-US" sz="2000" dirty="0" smtClean="0"/>
              <a:t> </a:t>
            </a:r>
            <a:r>
              <a:rPr lang="en-US" altLang="en-US" sz="2000" i="1" dirty="0" smtClean="0"/>
              <a:t>U.S. Partnership for Education for Sustainable Development</a:t>
            </a:r>
            <a:r>
              <a:rPr lang="en-US" altLang="en-US" sz="2000" dirty="0" smtClean="0"/>
              <a:t/>
            </a:r>
            <a:br>
              <a:rPr lang="en-US" altLang="en-US" sz="2000" dirty="0" smtClean="0"/>
            </a:br>
            <a:r>
              <a:rPr lang="en-US" altLang="en-US" sz="2000" dirty="0"/>
              <a:t>Co-founder and </a:t>
            </a:r>
            <a:r>
              <a:rPr lang="en-US" altLang="en-US" sz="2000" dirty="0" smtClean="0"/>
              <a:t>Director </a:t>
            </a:r>
            <a:r>
              <a:rPr lang="en-US" sz="2000" dirty="0"/>
              <a:t>–</a:t>
            </a:r>
            <a:r>
              <a:rPr lang="en-US" altLang="en-US" sz="2000" dirty="0" smtClean="0"/>
              <a:t> </a:t>
            </a:r>
            <a:r>
              <a:rPr lang="en-US" altLang="en-US" sz="2000" i="1" dirty="0" smtClean="0"/>
              <a:t>Higher Education Associations Sustainability Consortium</a:t>
            </a:r>
            <a:r>
              <a:rPr lang="en-US" altLang="en-US" sz="2000" dirty="0" smtClean="0"/>
              <a:t> </a:t>
            </a:r>
            <a:br>
              <a:rPr lang="en-US" altLang="en-US" sz="2000" dirty="0" smtClean="0"/>
            </a:br>
            <a:r>
              <a:rPr lang="en-US" altLang="en-US" sz="2000" dirty="0"/>
              <a:t>Founder and </a:t>
            </a:r>
            <a:r>
              <a:rPr lang="en-US" altLang="en-US" sz="2000" dirty="0" smtClean="0"/>
              <a:t>Director </a:t>
            </a:r>
            <a:r>
              <a:rPr lang="en-US" sz="2000" dirty="0" smtClean="0"/>
              <a:t>–</a:t>
            </a:r>
            <a:r>
              <a:rPr lang="en-US" altLang="en-US" sz="2000" dirty="0" smtClean="0"/>
              <a:t> </a:t>
            </a:r>
            <a:r>
              <a:rPr lang="en-US" altLang="en-US" sz="2000" i="1" dirty="0" smtClean="0"/>
              <a:t>Disciplinary Associations Network for Sustainability </a:t>
            </a:r>
            <a:r>
              <a:rPr lang="en-US" altLang="en-US" sz="2000" dirty="0" smtClean="0"/>
              <a:t/>
            </a:r>
            <a:br>
              <a:rPr lang="en-US" altLang="en-US" sz="2000" dirty="0" smtClean="0"/>
            </a:br>
            <a:r>
              <a:rPr lang="en-US" altLang="en-US" sz="2000" dirty="0" smtClean="0"/>
              <a:t>Professor </a:t>
            </a:r>
            <a:r>
              <a:rPr lang="en-US" sz="2000" dirty="0"/>
              <a:t>–</a:t>
            </a:r>
            <a:r>
              <a:rPr lang="en-US" altLang="en-US" sz="2000" dirty="0" smtClean="0"/>
              <a:t> </a:t>
            </a:r>
            <a:r>
              <a:rPr lang="en-US" altLang="en-US" sz="2000" i="1" dirty="0" smtClean="0"/>
              <a:t>Sustainable Energy, Psychology and Business, Corporate and Campus Sustainability</a:t>
            </a:r>
            <a:r>
              <a:rPr lang="en-US" altLang="en-US" sz="2000" dirty="0" smtClean="0"/>
              <a:t> </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9400" y="3101470"/>
            <a:ext cx="2288037" cy="162293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151" y="3103779"/>
            <a:ext cx="2289449" cy="1620621"/>
          </a:xfrm>
          <a:prstGeom prst="rect">
            <a:avLst/>
          </a:prstGeom>
        </p:spPr>
      </p:pic>
    </p:spTree>
    <p:extLst>
      <p:ext uri="{BB962C8B-B14F-4D97-AF65-F5344CB8AC3E}">
        <p14:creationId xmlns:p14="http://schemas.microsoft.com/office/powerpoint/2010/main" val="201357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extLst>
              <a:ext uri="{BEBA8EAE-BF5A-486C-A8C5-ECC9F3942E4B}">
                <a14:imgProps xmlns:a14="http://schemas.microsoft.com/office/drawing/2010/main">
                  <a14:imgLayer r:embed="rId3">
                    <a14:imgEffect>
                      <a14:artisticCement crackSpacing="17"/>
                    </a14:imgEffect>
                  </a14:imgLayer>
                </a14:imgProps>
              </a:ext>
            </a:extLst>
          </a:blip>
          <a:srcRect/>
          <a:stretch>
            <a:fillRect t="-1000" b="-1000"/>
          </a:stretch>
        </a:blipFill>
        <a:effectLst/>
      </p:bgPr>
    </p:bg>
    <p:spTree>
      <p:nvGrpSpPr>
        <p:cNvPr id="1" name=""/>
        <p:cNvGrpSpPr/>
        <p:nvPr/>
      </p:nvGrpSpPr>
      <p:grpSpPr>
        <a:xfrm>
          <a:off x="0" y="0"/>
          <a:ext cx="0" cy="0"/>
          <a:chOff x="0" y="0"/>
          <a:chExt cx="0" cy="0"/>
        </a:xfrm>
      </p:grpSpPr>
      <p:sp>
        <p:nvSpPr>
          <p:cNvPr id="6" name="Title 3"/>
          <p:cNvSpPr txBox="1">
            <a:spLocks/>
          </p:cNvSpPr>
          <p:nvPr/>
        </p:nvSpPr>
        <p:spPr>
          <a:xfrm>
            <a:off x="685800" y="2130425"/>
            <a:ext cx="7772400"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srgbClr val="7030A0"/>
                </a:solidFill>
              </a:rPr>
              <a:t>Disciplinary Associations Network for Sustainability </a:t>
            </a:r>
            <a:r>
              <a:rPr lang="en-US" sz="4000" dirty="0" smtClean="0"/>
              <a:t>(DANS)</a:t>
            </a:r>
            <a:br>
              <a:rPr lang="en-US" sz="4000" dirty="0" smtClean="0"/>
            </a:br>
            <a:r>
              <a:rPr lang="en-US" sz="4000" dirty="0" smtClean="0"/>
              <a:t>and</a:t>
            </a:r>
            <a:br>
              <a:rPr lang="en-US" sz="4000" dirty="0" smtClean="0"/>
            </a:br>
            <a:r>
              <a:rPr lang="en-US" sz="4000" dirty="0" smtClean="0">
                <a:solidFill>
                  <a:srgbClr val="7030A0"/>
                </a:solidFill>
              </a:rPr>
              <a:t>Higher Education Associations' Sustainability Consortium </a:t>
            </a:r>
            <a:r>
              <a:rPr lang="en-US" sz="4000" dirty="0" smtClean="0"/>
              <a:t>(HEASC) created this initiative. </a:t>
            </a:r>
            <a:br>
              <a:rPr lang="en-US" sz="4000" dirty="0" smtClean="0"/>
            </a:br>
            <a:r>
              <a:rPr lang="en-US" sz="4000" dirty="0" smtClean="0"/>
              <a:t> </a:t>
            </a:r>
            <a:r>
              <a:rPr lang="en-US" sz="4000" b="1" dirty="0" smtClean="0"/>
              <a:t>Over sixty national education associations.</a:t>
            </a:r>
            <a:endParaRPr lang="en-US" sz="4000" b="1" dirty="0"/>
          </a:p>
        </p:txBody>
      </p:sp>
    </p:spTree>
    <p:extLst>
      <p:ext uri="{BB962C8B-B14F-4D97-AF65-F5344CB8AC3E}">
        <p14:creationId xmlns:p14="http://schemas.microsoft.com/office/powerpoint/2010/main" val="30903468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1000"/>
            <a:grayscl/>
          </a:blip>
          <a:srcRect/>
          <a:stretch>
            <a:fillRect t="-1000" b="-1000"/>
          </a:stretch>
        </a:blip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2209800" y="152400"/>
            <a:ext cx="6934200" cy="1066800"/>
          </a:xfrm>
        </p:spPr>
        <p:txBody>
          <a:bodyPr rtlCol="0">
            <a:normAutofit fontScale="90000"/>
          </a:bodyPr>
          <a:lstStyle/>
          <a:p>
            <a:pPr algn="ctr" fontAlgn="auto">
              <a:spcAft>
                <a:spcPts val="0"/>
              </a:spcAft>
              <a:defRPr/>
            </a:pPr>
            <a:r>
              <a:rPr lang="en-US" sz="2800" dirty="0" smtClean="0"/>
              <a:t/>
            </a:r>
            <a:br>
              <a:rPr lang="en-US" sz="2800" dirty="0" smtClean="0"/>
            </a:br>
            <a:r>
              <a:rPr lang="en-US" sz="2800" dirty="0" smtClean="0"/>
              <a:t/>
            </a:r>
            <a:br>
              <a:rPr lang="en-US" sz="2800" dirty="0" smtClean="0"/>
            </a:br>
            <a:r>
              <a:rPr lang="en-US" sz="2800" dirty="0" smtClean="0"/>
              <a:t>The Disciplinary Associations </a:t>
            </a:r>
            <a:br>
              <a:rPr lang="en-US" sz="2800" dirty="0" smtClean="0"/>
            </a:br>
            <a:r>
              <a:rPr lang="en-US" sz="2800" dirty="0" smtClean="0"/>
              <a:t>Network for Sustainability </a:t>
            </a:r>
            <a:br>
              <a:rPr lang="en-US" sz="2800" dirty="0" smtClean="0"/>
            </a:br>
            <a:r>
              <a:rPr lang="en-US" sz="2200" dirty="0" smtClean="0">
                <a:solidFill>
                  <a:srgbClr val="00B0F0"/>
                </a:solidFill>
                <a:hlinkClick r:id="rId5"/>
              </a:rPr>
              <a:t>http://dans.aashe.org</a:t>
            </a:r>
            <a:r>
              <a:rPr lang="en-US" sz="2200" dirty="0" smtClean="0">
                <a:solidFill>
                  <a:srgbClr val="00B0F0"/>
                </a:solidFill>
              </a:rPr>
              <a:t> </a:t>
            </a:r>
            <a:r>
              <a:rPr lang="en-US" sz="2200" dirty="0" smtClean="0"/>
              <a:t> </a:t>
            </a:r>
            <a:br>
              <a:rPr lang="en-US" sz="2200" dirty="0" smtClean="0"/>
            </a:br>
            <a:r>
              <a:rPr lang="en-US" sz="2200" dirty="0" smtClean="0"/>
              <a:t>Made up of the societies  </a:t>
            </a:r>
            <a:br>
              <a:rPr lang="en-US" sz="2200" dirty="0" smtClean="0"/>
            </a:br>
            <a:r>
              <a:rPr lang="en-US" sz="2200" dirty="0" smtClean="0"/>
              <a:t>educators join to learn how/what to teach</a:t>
            </a:r>
            <a:r>
              <a:rPr lang="en-US" sz="2800" dirty="0" smtClean="0"/>
              <a:t/>
            </a:r>
            <a:br>
              <a:rPr lang="en-US" sz="2800" dirty="0" smtClean="0"/>
            </a:br>
            <a:endParaRPr lang="en-US" sz="2800" dirty="0" smtClean="0"/>
          </a:p>
        </p:txBody>
      </p:sp>
      <p:sp>
        <p:nvSpPr>
          <p:cNvPr id="34819" name="Rectangle 3"/>
          <p:cNvSpPr>
            <a:spLocks noGrp="1" noChangeArrowheads="1"/>
          </p:cNvSpPr>
          <p:nvPr>
            <p:ph sz="half" idx="1"/>
          </p:nvPr>
        </p:nvSpPr>
        <p:spPr>
          <a:xfrm>
            <a:off x="533400" y="1752600"/>
            <a:ext cx="3957638" cy="5334000"/>
          </a:xfrm>
        </p:spPr>
        <p:txBody>
          <a:bodyPr rtlCol="0">
            <a:normAutofit fontScale="70000" lnSpcReduction="20000"/>
          </a:bodyPr>
          <a:lstStyle/>
          <a:p>
            <a:pPr marL="0" indent="0" fontAlgn="auto">
              <a:lnSpc>
                <a:spcPct val="80000"/>
              </a:lnSpc>
              <a:spcAft>
                <a:spcPts val="0"/>
              </a:spcAft>
              <a:buFontTx/>
              <a:buNone/>
              <a:defRPr/>
            </a:pPr>
            <a:r>
              <a:rPr lang="en-US" dirty="0" smtClean="0"/>
              <a:t> </a:t>
            </a:r>
          </a:p>
          <a:p>
            <a:pPr fontAlgn="auto">
              <a:lnSpc>
                <a:spcPct val="120000"/>
              </a:lnSpc>
              <a:spcAft>
                <a:spcPts val="0"/>
              </a:spcAft>
              <a:buFont typeface="Arial" pitchFamily="34" charset="0"/>
              <a:buChar char="•"/>
              <a:defRPr/>
            </a:pPr>
            <a:r>
              <a:rPr lang="en-US" dirty="0" smtClean="0">
                <a:latin typeface="Arial" panose="020B0604020202020204" pitchFamily="34" charset="0"/>
                <a:cs typeface="Arial" panose="020B0604020202020204" pitchFamily="34" charset="0"/>
              </a:rPr>
              <a:t>American Psychological Association</a:t>
            </a:r>
          </a:p>
          <a:p>
            <a:pPr fontAlgn="auto">
              <a:lnSpc>
                <a:spcPct val="120000"/>
              </a:lnSpc>
              <a:spcAft>
                <a:spcPts val="0"/>
              </a:spcAft>
              <a:buFont typeface="Arial" pitchFamily="34" charset="0"/>
              <a:buChar char="•"/>
              <a:defRPr/>
            </a:pPr>
            <a:r>
              <a:rPr lang="en-US" dirty="0" smtClean="0">
                <a:latin typeface="Arial" panose="020B0604020202020204" pitchFamily="34" charset="0"/>
                <a:cs typeface="Arial" panose="020B0604020202020204" pitchFamily="34" charset="0"/>
              </a:rPr>
              <a:t>Biology</a:t>
            </a:r>
          </a:p>
          <a:p>
            <a:pPr fontAlgn="auto">
              <a:lnSpc>
                <a:spcPct val="120000"/>
              </a:lnSpc>
              <a:spcAft>
                <a:spcPts val="0"/>
              </a:spcAft>
              <a:buFont typeface="Arial" pitchFamily="34" charset="0"/>
              <a:buChar char="•"/>
              <a:defRPr/>
            </a:pPr>
            <a:r>
              <a:rPr lang="en-US" dirty="0" smtClean="0">
                <a:latin typeface="Arial" panose="020B0604020202020204" pitchFamily="34" charset="0"/>
                <a:cs typeface="Arial" panose="020B0604020202020204" pitchFamily="34" charset="0"/>
              </a:rPr>
              <a:t>Humanities</a:t>
            </a:r>
          </a:p>
          <a:p>
            <a:pPr fontAlgn="auto">
              <a:lnSpc>
                <a:spcPct val="120000"/>
              </a:lnSpc>
              <a:spcAft>
                <a:spcPts val="0"/>
              </a:spcAft>
              <a:buFont typeface="Arial" pitchFamily="34" charset="0"/>
              <a:buChar char="•"/>
              <a:defRPr/>
            </a:pPr>
            <a:r>
              <a:rPr lang="en-US" dirty="0" smtClean="0">
                <a:latin typeface="Arial" panose="020B0604020202020204" pitchFamily="34" charset="0"/>
                <a:cs typeface="Arial" panose="020B0604020202020204" pitchFamily="34" charset="0"/>
              </a:rPr>
              <a:t>Sociology</a:t>
            </a:r>
          </a:p>
          <a:p>
            <a:pPr fontAlgn="auto">
              <a:lnSpc>
                <a:spcPct val="120000"/>
              </a:lnSpc>
              <a:spcAft>
                <a:spcPts val="0"/>
              </a:spcAft>
              <a:buFont typeface="Arial" pitchFamily="34" charset="0"/>
              <a:buChar char="•"/>
              <a:defRPr/>
            </a:pPr>
            <a:r>
              <a:rPr lang="en-US" dirty="0" smtClean="0">
                <a:latin typeface="Arial" panose="020B0604020202020204" pitchFamily="34" charset="0"/>
                <a:cs typeface="Arial" panose="020B0604020202020204" pitchFamily="34" charset="0"/>
              </a:rPr>
              <a:t>Math</a:t>
            </a:r>
          </a:p>
          <a:p>
            <a:pPr fontAlgn="auto">
              <a:lnSpc>
                <a:spcPct val="120000"/>
              </a:lnSpc>
              <a:spcAft>
                <a:spcPts val="0"/>
              </a:spcAft>
              <a:buFont typeface="Arial" pitchFamily="34" charset="0"/>
              <a:buChar char="•"/>
              <a:defRPr/>
            </a:pPr>
            <a:r>
              <a:rPr lang="en-US" dirty="0" smtClean="0">
                <a:latin typeface="Arial" panose="020B0604020202020204" pitchFamily="34" charset="0"/>
                <a:cs typeface="Arial" panose="020B0604020202020204" pitchFamily="34" charset="0"/>
              </a:rPr>
              <a:t>Religion</a:t>
            </a:r>
          </a:p>
          <a:p>
            <a:pPr fontAlgn="auto">
              <a:lnSpc>
                <a:spcPct val="120000"/>
              </a:lnSpc>
              <a:spcAft>
                <a:spcPts val="0"/>
              </a:spcAft>
              <a:buFont typeface="Arial" pitchFamily="34" charset="0"/>
              <a:buChar char="•"/>
              <a:defRPr/>
            </a:pPr>
            <a:r>
              <a:rPr lang="en-US" dirty="0" smtClean="0">
                <a:latin typeface="Arial" panose="020B0604020202020204" pitchFamily="34" charset="0"/>
                <a:cs typeface="Arial" panose="020B0604020202020204" pitchFamily="34" charset="0"/>
              </a:rPr>
              <a:t>Philosophy</a:t>
            </a:r>
          </a:p>
          <a:p>
            <a:pPr fontAlgn="auto">
              <a:lnSpc>
                <a:spcPct val="120000"/>
              </a:lnSpc>
              <a:spcAft>
                <a:spcPts val="0"/>
              </a:spcAft>
              <a:buFont typeface="Arial" pitchFamily="34" charset="0"/>
              <a:buChar char="•"/>
              <a:defRPr/>
            </a:pPr>
            <a:r>
              <a:rPr lang="en-US" dirty="0" smtClean="0">
                <a:latin typeface="Arial" panose="020B0604020202020204" pitchFamily="34" charset="0"/>
                <a:cs typeface="Arial" panose="020B0604020202020204" pitchFamily="34" charset="0"/>
              </a:rPr>
              <a:t>Broadcasting</a:t>
            </a:r>
          </a:p>
          <a:p>
            <a:pPr fontAlgn="auto">
              <a:lnSpc>
                <a:spcPct val="120000"/>
              </a:lnSpc>
              <a:spcAft>
                <a:spcPts val="0"/>
              </a:spcAft>
              <a:buFont typeface="Arial" pitchFamily="34" charset="0"/>
              <a:buChar char="•"/>
              <a:defRPr/>
            </a:pPr>
            <a:r>
              <a:rPr lang="en-US" dirty="0" smtClean="0">
                <a:latin typeface="Arial" panose="020B0604020202020204" pitchFamily="34" charset="0"/>
                <a:cs typeface="Arial" panose="020B0604020202020204" pitchFamily="34" charset="0"/>
              </a:rPr>
              <a:t>Architecture</a:t>
            </a:r>
          </a:p>
          <a:p>
            <a:pPr fontAlgn="auto">
              <a:lnSpc>
                <a:spcPct val="120000"/>
              </a:lnSpc>
              <a:spcAft>
                <a:spcPts val="0"/>
              </a:spcAft>
              <a:buFont typeface="Arial" pitchFamily="34" charset="0"/>
              <a:buChar char="•"/>
              <a:defRPr/>
            </a:pPr>
            <a:r>
              <a:rPr lang="en-US" dirty="0" smtClean="0">
                <a:latin typeface="Arial" panose="020B0604020202020204" pitchFamily="34" charset="0"/>
                <a:cs typeface="Arial" panose="020B0604020202020204" pitchFamily="34" charset="0"/>
              </a:rPr>
              <a:t>Business</a:t>
            </a:r>
          </a:p>
          <a:p>
            <a:pPr fontAlgn="auto">
              <a:lnSpc>
                <a:spcPct val="120000"/>
              </a:lnSpc>
              <a:spcAft>
                <a:spcPts val="0"/>
              </a:spcAft>
              <a:buFont typeface="Arial" pitchFamily="34" charset="0"/>
              <a:buChar char="•"/>
              <a:defRPr/>
            </a:pPr>
            <a:r>
              <a:rPr lang="en-US" dirty="0" smtClean="0">
                <a:latin typeface="Arial" panose="020B0604020202020204" pitchFamily="34" charset="0"/>
                <a:cs typeface="Arial" panose="020B0604020202020204" pitchFamily="34" charset="0"/>
              </a:rPr>
              <a:t>Literature</a:t>
            </a:r>
          </a:p>
          <a:p>
            <a:pPr fontAlgn="auto">
              <a:lnSpc>
                <a:spcPct val="120000"/>
              </a:lnSpc>
              <a:spcAft>
                <a:spcPts val="0"/>
              </a:spcAft>
              <a:buFont typeface="Arial" pitchFamily="34" charset="0"/>
              <a:buChar char="•"/>
              <a:defRPr/>
            </a:pPr>
            <a:r>
              <a:rPr lang="en-US" dirty="0" smtClean="0">
                <a:latin typeface="Arial" panose="020B0604020202020204" pitchFamily="34" charset="0"/>
                <a:cs typeface="Arial" panose="020B0604020202020204" pitchFamily="34" charset="0"/>
              </a:rPr>
              <a:t>Teacher Education</a:t>
            </a:r>
          </a:p>
        </p:txBody>
      </p:sp>
      <p:sp>
        <p:nvSpPr>
          <p:cNvPr id="34820" name="Rectangle 4"/>
          <p:cNvSpPr>
            <a:spLocks noGrp="1" noChangeArrowheads="1"/>
          </p:cNvSpPr>
          <p:nvPr>
            <p:ph sz="half" idx="2"/>
          </p:nvPr>
        </p:nvSpPr>
        <p:spPr>
          <a:xfrm>
            <a:off x="4876800" y="2057400"/>
            <a:ext cx="4038600" cy="4724400"/>
          </a:xfrm>
        </p:spPr>
        <p:txBody>
          <a:bodyPr rtlCol="0">
            <a:normAutofit fontScale="70000" lnSpcReduction="20000"/>
          </a:bodyPr>
          <a:lstStyle/>
          <a:p>
            <a:pPr fontAlgn="auto">
              <a:lnSpc>
                <a:spcPct val="120000"/>
              </a:lnSpc>
              <a:spcAft>
                <a:spcPts val="0"/>
              </a:spcAft>
              <a:buFont typeface="Arial" pitchFamily="34" charset="0"/>
              <a:buChar char="•"/>
              <a:defRPr/>
            </a:pPr>
            <a:r>
              <a:rPr lang="en-US" dirty="0" smtClean="0">
                <a:latin typeface="Arial" panose="020B0604020202020204" pitchFamily="34" charset="0"/>
                <a:cs typeface="Arial" panose="020B0604020202020204" pitchFamily="34" charset="0"/>
              </a:rPr>
              <a:t>Communications</a:t>
            </a:r>
          </a:p>
          <a:p>
            <a:pPr fontAlgn="auto">
              <a:lnSpc>
                <a:spcPct val="120000"/>
              </a:lnSpc>
              <a:spcAft>
                <a:spcPts val="0"/>
              </a:spcAft>
              <a:buFont typeface="Arial" pitchFamily="34" charset="0"/>
              <a:buChar char="•"/>
              <a:defRPr/>
            </a:pPr>
            <a:r>
              <a:rPr lang="en-US" dirty="0" smtClean="0">
                <a:latin typeface="Arial" panose="020B0604020202020204" pitchFamily="34" charset="0"/>
                <a:cs typeface="Arial" panose="020B0604020202020204" pitchFamily="34" charset="0"/>
              </a:rPr>
              <a:t>Economics</a:t>
            </a:r>
          </a:p>
          <a:p>
            <a:pPr fontAlgn="auto">
              <a:lnSpc>
                <a:spcPct val="120000"/>
              </a:lnSpc>
              <a:spcAft>
                <a:spcPts val="0"/>
              </a:spcAft>
              <a:buFont typeface="Arial" pitchFamily="34" charset="0"/>
              <a:buChar char="•"/>
              <a:defRPr/>
            </a:pPr>
            <a:r>
              <a:rPr lang="en-US" dirty="0" smtClean="0">
                <a:latin typeface="Arial" panose="020B0604020202020204" pitchFamily="34" charset="0"/>
                <a:cs typeface="Arial" panose="020B0604020202020204" pitchFamily="34" charset="0"/>
              </a:rPr>
              <a:t>Chemistry</a:t>
            </a:r>
          </a:p>
          <a:p>
            <a:pPr>
              <a:lnSpc>
                <a:spcPct val="120000"/>
              </a:lnSpc>
              <a:defRPr/>
            </a:pPr>
            <a:r>
              <a:rPr lang="en-US" dirty="0" smtClean="0">
                <a:latin typeface="Arial" panose="020B0604020202020204" pitchFamily="34" charset="0"/>
                <a:cs typeface="Arial" panose="020B0604020202020204" pitchFamily="34" charset="0"/>
              </a:rPr>
              <a:t>Engineering </a:t>
            </a:r>
            <a:r>
              <a:rPr lang="en-US" dirty="0">
                <a:latin typeface="Arial" panose="020B0604020202020204" pitchFamily="34" charset="0"/>
                <a:cs typeface="Arial" panose="020B0604020202020204" pitchFamily="34" charset="0"/>
              </a:rPr>
              <a:t>Education</a:t>
            </a:r>
          </a:p>
          <a:p>
            <a:pPr>
              <a:lnSpc>
                <a:spcPct val="120000"/>
              </a:lnSpc>
              <a:defRPr/>
            </a:pPr>
            <a:r>
              <a:rPr lang="en-US" dirty="0">
                <a:latin typeface="Arial" panose="020B0604020202020204" pitchFamily="34" charset="0"/>
                <a:cs typeface="Arial" panose="020B0604020202020204" pitchFamily="34" charset="0"/>
              </a:rPr>
              <a:t>Ecological Society of </a:t>
            </a:r>
            <a:r>
              <a:rPr lang="en-US" dirty="0" smtClean="0">
                <a:latin typeface="Arial" panose="020B0604020202020204" pitchFamily="34" charset="0"/>
                <a:cs typeface="Arial" panose="020B0604020202020204" pitchFamily="34" charset="0"/>
              </a:rPr>
              <a:t>America</a:t>
            </a:r>
          </a:p>
          <a:p>
            <a:pPr fontAlgn="auto">
              <a:lnSpc>
                <a:spcPct val="120000"/>
              </a:lnSpc>
              <a:spcAft>
                <a:spcPts val="0"/>
              </a:spcAft>
              <a:buFont typeface="Arial" pitchFamily="34" charset="0"/>
              <a:buChar char="•"/>
              <a:defRPr/>
            </a:pPr>
            <a:r>
              <a:rPr lang="en-US" dirty="0" smtClean="0">
                <a:latin typeface="Arial" panose="020B0604020202020204" pitchFamily="34" charset="0"/>
                <a:cs typeface="Arial" panose="020B0604020202020204" pitchFamily="34" charset="0"/>
              </a:rPr>
              <a:t>American Association for the Advancement of Science</a:t>
            </a:r>
          </a:p>
          <a:p>
            <a:pPr fontAlgn="auto">
              <a:lnSpc>
                <a:spcPct val="120000"/>
              </a:lnSpc>
              <a:spcAft>
                <a:spcPts val="0"/>
              </a:spcAft>
              <a:buFont typeface="Arial" pitchFamily="34" charset="0"/>
              <a:buChar char="•"/>
              <a:defRPr/>
            </a:pPr>
            <a:r>
              <a:rPr lang="en-US" dirty="0" smtClean="0">
                <a:latin typeface="Arial" panose="020B0604020202020204" pitchFamily="34" charset="0"/>
                <a:cs typeface="Arial" panose="020B0604020202020204" pitchFamily="34" charset="0"/>
              </a:rPr>
              <a:t>Computer Research</a:t>
            </a:r>
          </a:p>
          <a:p>
            <a:pPr fontAlgn="auto">
              <a:lnSpc>
                <a:spcPct val="120000"/>
              </a:lnSpc>
              <a:spcAft>
                <a:spcPts val="0"/>
              </a:spcAft>
              <a:buFont typeface="Arial" pitchFamily="34" charset="0"/>
              <a:buChar char="•"/>
              <a:defRPr/>
            </a:pPr>
            <a:r>
              <a:rPr lang="en-US" dirty="0" smtClean="0">
                <a:latin typeface="Arial" panose="020B0604020202020204" pitchFamily="34" charset="0"/>
                <a:cs typeface="Arial" panose="020B0604020202020204" pitchFamily="34" charset="0"/>
              </a:rPr>
              <a:t>STEM disciplines</a:t>
            </a:r>
          </a:p>
          <a:p>
            <a:pPr fontAlgn="auto">
              <a:lnSpc>
                <a:spcPct val="120000"/>
              </a:lnSpc>
              <a:spcAft>
                <a:spcPts val="0"/>
              </a:spcAft>
              <a:buFont typeface="Arial" pitchFamily="34" charset="0"/>
              <a:buChar char="•"/>
              <a:defRPr/>
            </a:pPr>
            <a:r>
              <a:rPr lang="en-US" dirty="0" smtClean="0">
                <a:latin typeface="Arial" panose="020B0604020202020204" pitchFamily="34" charset="0"/>
                <a:cs typeface="Arial" panose="020B0604020202020204" pitchFamily="34" charset="0"/>
              </a:rPr>
              <a:t>Political Science</a:t>
            </a:r>
          </a:p>
          <a:p>
            <a:pPr fontAlgn="auto">
              <a:lnSpc>
                <a:spcPct val="120000"/>
              </a:lnSpc>
              <a:spcAft>
                <a:spcPts val="0"/>
              </a:spcAft>
              <a:buFont typeface="Arial" pitchFamily="34" charset="0"/>
              <a:buChar char="•"/>
              <a:defRPr/>
            </a:pPr>
            <a:r>
              <a:rPr lang="en-US" dirty="0" smtClean="0">
                <a:latin typeface="Arial" panose="020B0604020202020204" pitchFamily="34" charset="0"/>
                <a:cs typeface="Arial" panose="020B0604020202020204" pitchFamily="34" charset="0"/>
              </a:rPr>
              <a:t>Anthropology</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Many more associations!</a:t>
            </a:r>
          </a:p>
          <a:p>
            <a:pPr fontAlgn="auto">
              <a:lnSpc>
                <a:spcPct val="120000"/>
              </a:lnSpc>
              <a:spcAft>
                <a:spcPts val="0"/>
              </a:spcAft>
              <a:buFont typeface="Arial" pitchFamily="34" charset="0"/>
              <a:buChar char="•"/>
              <a:defRPr/>
            </a:pPr>
            <a:endParaRPr lang="en-US" dirty="0" smtClean="0">
              <a:latin typeface="Arial" panose="020B0604020202020204" pitchFamily="34" charset="0"/>
              <a:cs typeface="Arial" panose="020B0604020202020204" pitchFamily="34" charset="0"/>
            </a:endParaRPr>
          </a:p>
        </p:txBody>
      </p:sp>
      <p:pic>
        <p:nvPicPr>
          <p:cNvPr id="38918" name="Picture 4" descr="Hom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518600" y="-26008013"/>
            <a:ext cx="19050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6" descr="Hom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671000" y="-25855613"/>
            <a:ext cx="19050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76337" y="0"/>
            <a:ext cx="2066925" cy="186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7963531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70000"/>
            <a:lum/>
          </a:blip>
          <a:srcRect/>
          <a:stretch>
            <a:fillRect t="-1000" b="-1000"/>
          </a:stretch>
        </a:blip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2209800" y="152400"/>
            <a:ext cx="6934200" cy="1066800"/>
          </a:xfrm>
        </p:spPr>
        <p:txBody>
          <a:bodyPr rtlCol="0">
            <a:normAutofit fontScale="90000"/>
          </a:bodyPr>
          <a:lstStyle/>
          <a:p>
            <a:pPr algn="ctr" fontAlgn="auto">
              <a:spcAft>
                <a:spcPts val="0"/>
              </a:spcAft>
              <a:defRPr/>
            </a:pPr>
            <a:r>
              <a:rPr lang="en-US" sz="2800" dirty="0" smtClean="0"/>
              <a:t/>
            </a:r>
            <a:br>
              <a:rPr lang="en-US" sz="2800" dirty="0" smtClean="0"/>
            </a:br>
            <a:r>
              <a:rPr lang="en-US" sz="2800" dirty="0"/>
              <a:t/>
            </a:r>
            <a:br>
              <a:rPr lang="en-US" sz="2800" dirty="0"/>
            </a:br>
            <a:r>
              <a:rPr lang="en-US" sz="2800" dirty="0" smtClean="0"/>
              <a:t/>
            </a:r>
            <a:br>
              <a:rPr lang="en-US" sz="2800" dirty="0" smtClean="0"/>
            </a:br>
            <a:r>
              <a:rPr lang="en-US" sz="2800" dirty="0"/>
              <a:t/>
            </a:r>
            <a:br>
              <a:rPr lang="en-US" sz="2800" dirty="0"/>
            </a:br>
            <a:r>
              <a:rPr lang="en-US" sz="2800" dirty="0" smtClean="0"/>
              <a:t/>
            </a:r>
            <a:br>
              <a:rPr lang="en-US" sz="2800" dirty="0" smtClean="0"/>
            </a:br>
            <a:r>
              <a:rPr lang="en-US" sz="2800" dirty="0"/>
              <a:t/>
            </a:r>
            <a:br>
              <a:rPr lang="en-US" sz="2800" dirty="0"/>
            </a:br>
            <a:r>
              <a:rPr lang="en-US" sz="2800" dirty="0" smtClean="0"/>
              <a:t/>
            </a:r>
            <a:br>
              <a:rPr lang="en-US" sz="2800" dirty="0" smtClean="0"/>
            </a:br>
            <a:r>
              <a:rPr lang="en-US" sz="2200" dirty="0" smtClean="0">
                <a:solidFill>
                  <a:srgbClr val="00B0F0"/>
                </a:solidFill>
                <a:hlinkClick r:id="rId5"/>
              </a:rPr>
              <a:t>www.aashe.org/partners/heasc</a:t>
            </a:r>
            <a:r>
              <a:rPr lang="en-US" sz="2200" dirty="0" smtClean="0">
                <a:solidFill>
                  <a:srgbClr val="00B0F0"/>
                </a:solidFill>
              </a:rPr>
              <a:t> </a:t>
            </a:r>
            <a:r>
              <a:rPr lang="en-US" sz="2200" dirty="0" smtClean="0"/>
              <a:t> </a:t>
            </a:r>
            <a:r>
              <a:rPr lang="en-US" sz="2800" dirty="0" smtClean="0"/>
              <a:t/>
            </a:r>
            <a:br>
              <a:rPr lang="en-US" sz="2800" dirty="0" smtClean="0"/>
            </a:br>
            <a:endParaRPr lang="en-US" sz="2800" dirty="0" smtClean="0"/>
          </a:p>
        </p:txBody>
      </p:sp>
      <p:sp>
        <p:nvSpPr>
          <p:cNvPr id="34819" name="Rectangle 3"/>
          <p:cNvSpPr>
            <a:spLocks noGrp="1" noChangeArrowheads="1"/>
          </p:cNvSpPr>
          <p:nvPr>
            <p:ph sz="half" idx="1"/>
          </p:nvPr>
        </p:nvSpPr>
        <p:spPr>
          <a:xfrm>
            <a:off x="1066800" y="1752600"/>
            <a:ext cx="4191000" cy="5334000"/>
          </a:xfrm>
        </p:spPr>
        <p:txBody>
          <a:bodyPr rtlCol="0">
            <a:normAutofit/>
          </a:bodyPr>
          <a:lstStyle/>
          <a:p>
            <a:pPr marL="533400" indent="-533400">
              <a:lnSpc>
                <a:spcPct val="90000"/>
              </a:lnSpc>
              <a:buFontTx/>
              <a:buAutoNum type="arabicPeriod"/>
              <a:defRPr/>
            </a:pPr>
            <a:endParaRPr lang="en-US" dirty="0" smtClean="0"/>
          </a:p>
          <a:p>
            <a:pPr marL="533400" indent="-533400">
              <a:lnSpc>
                <a:spcPct val="90000"/>
              </a:lnSpc>
              <a:buFontTx/>
              <a:buAutoNum type="arabicPeriod"/>
              <a:defRPr/>
            </a:pPr>
            <a:r>
              <a:rPr lang="en-US" dirty="0" smtClean="0"/>
              <a:t>Presidents</a:t>
            </a:r>
            <a:endParaRPr lang="en-US" dirty="0"/>
          </a:p>
          <a:p>
            <a:pPr marL="533400" indent="-533400">
              <a:lnSpc>
                <a:spcPct val="90000"/>
              </a:lnSpc>
              <a:buFontTx/>
              <a:buAutoNum type="arabicPeriod"/>
              <a:defRPr/>
            </a:pPr>
            <a:r>
              <a:rPr lang="en-US" dirty="0"/>
              <a:t>Academic Officers</a:t>
            </a:r>
          </a:p>
          <a:p>
            <a:pPr marL="533400" indent="-533400">
              <a:lnSpc>
                <a:spcPct val="90000"/>
              </a:lnSpc>
              <a:buFontTx/>
              <a:buAutoNum type="arabicPeriod"/>
              <a:defRPr/>
            </a:pPr>
            <a:r>
              <a:rPr lang="en-US" dirty="0"/>
              <a:t>Student Affairs</a:t>
            </a:r>
          </a:p>
          <a:p>
            <a:pPr marL="533400" indent="-533400">
              <a:lnSpc>
                <a:spcPct val="90000"/>
              </a:lnSpc>
              <a:buFontTx/>
              <a:buAutoNum type="arabicPeriod"/>
              <a:defRPr/>
            </a:pPr>
            <a:r>
              <a:rPr lang="en-US" dirty="0"/>
              <a:t>Campus Activities</a:t>
            </a:r>
          </a:p>
          <a:p>
            <a:pPr marL="533400" indent="-533400">
              <a:lnSpc>
                <a:spcPct val="90000"/>
              </a:lnSpc>
              <a:buFontTx/>
              <a:buAutoNum type="arabicPeriod"/>
              <a:defRPr/>
            </a:pPr>
            <a:r>
              <a:rPr lang="en-US" dirty="0"/>
              <a:t>Facilities</a:t>
            </a:r>
          </a:p>
          <a:p>
            <a:pPr marL="533400" indent="-533400">
              <a:lnSpc>
                <a:spcPct val="90000"/>
              </a:lnSpc>
              <a:buFontTx/>
              <a:buAutoNum type="arabicPeriod"/>
              <a:defRPr/>
            </a:pPr>
            <a:r>
              <a:rPr lang="en-US" dirty="0"/>
              <a:t>Business Officers</a:t>
            </a:r>
          </a:p>
          <a:p>
            <a:pPr marL="533400" indent="-533400">
              <a:lnSpc>
                <a:spcPct val="90000"/>
              </a:lnSpc>
              <a:buFontTx/>
              <a:buAutoNum type="arabicPeriod"/>
              <a:defRPr/>
            </a:pPr>
            <a:r>
              <a:rPr lang="en-US" dirty="0"/>
              <a:t>Purchasers</a:t>
            </a:r>
          </a:p>
          <a:p>
            <a:pPr marL="533400" indent="-533400">
              <a:lnSpc>
                <a:spcPct val="90000"/>
              </a:lnSpc>
              <a:buFontTx/>
              <a:buAutoNum type="arabicPeriod"/>
              <a:defRPr/>
            </a:pPr>
            <a:r>
              <a:rPr lang="en-US" dirty="0"/>
              <a:t>Others…</a:t>
            </a:r>
          </a:p>
          <a:p>
            <a:pPr marL="0" indent="0">
              <a:lnSpc>
                <a:spcPct val="90000"/>
              </a:lnSpc>
              <a:buNone/>
              <a:defRPr/>
            </a:pPr>
            <a:endParaRPr lang="en-US" dirty="0"/>
          </a:p>
        </p:txBody>
      </p:sp>
      <p:pic>
        <p:nvPicPr>
          <p:cNvPr id="38918" name="Picture 4" descr="Home">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518600" y="-26008013"/>
            <a:ext cx="19050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6" descr="Home">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671000" y="-25855613"/>
            <a:ext cx="19050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7800" y="76200"/>
            <a:ext cx="6172200" cy="1600200"/>
          </a:xfrm>
          <a:prstGeom prst="rect">
            <a:avLst/>
          </a:prstGeom>
          <a:noFill/>
          <a:ln>
            <a:noFill/>
          </a:ln>
          <a:extLst/>
        </p:spPr>
      </p:pic>
    </p:spTree>
    <p:custDataLst>
      <p:tags r:id="rId1"/>
    </p:custDataLst>
    <p:extLst>
      <p:ext uri="{BB962C8B-B14F-4D97-AF65-F5344CB8AC3E}">
        <p14:creationId xmlns:p14="http://schemas.microsoft.com/office/powerpoint/2010/main" val="24847552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1000" b="-1000"/>
          </a:stretch>
        </a:blipFill>
        <a:effectLst/>
      </p:bgPr>
    </p:bg>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fontScale="90000"/>
          </a:bodyPr>
          <a:lstStyle/>
          <a:p>
            <a:r>
              <a:rPr lang="en-US" altLang="en-US" dirty="0" smtClean="0"/>
              <a:t/>
            </a:r>
            <a:br>
              <a:rPr lang="en-US" altLang="en-US" dirty="0" smtClean="0"/>
            </a:br>
            <a:r>
              <a:rPr lang="en-US" altLang="en-US" dirty="0" smtClean="0"/>
              <a:t>“Beyond </a:t>
            </a:r>
            <a:r>
              <a:rPr lang="en-US" altLang="en-US" dirty="0"/>
              <a:t>Doom and Gloom: Engage Students in Solutions to </a:t>
            </a:r>
            <a:r>
              <a:rPr lang="en-US" altLang="en-US" dirty="0" smtClean="0"/>
              <a:t/>
            </a:r>
            <a:br>
              <a:rPr lang="en-US" altLang="en-US" dirty="0" smtClean="0"/>
            </a:br>
            <a:r>
              <a:rPr lang="en-US" altLang="en-US" dirty="0" smtClean="0"/>
              <a:t>Climate Change”</a:t>
            </a:r>
            <a:endParaRPr lang="en-US" dirty="0"/>
          </a:p>
        </p:txBody>
      </p:sp>
      <p:sp>
        <p:nvSpPr>
          <p:cNvPr id="6" name="Subtitle 5"/>
          <p:cNvSpPr>
            <a:spLocks noGrp="1"/>
          </p:cNvSpPr>
          <p:nvPr>
            <p:ph type="subTitle" idx="1"/>
          </p:nvPr>
        </p:nvSpPr>
        <p:spPr>
          <a:xfrm rot="10800000" flipH="1" flipV="1">
            <a:off x="533400" y="228600"/>
            <a:ext cx="8229599" cy="6172200"/>
          </a:xfrm>
          <a:noFill/>
        </p:spPr>
        <p:txBody>
          <a:bodyPr>
            <a:noAutofit/>
          </a:bodyPr>
          <a:lstStyle/>
          <a:p>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000" y="4267200"/>
            <a:ext cx="2133600" cy="2133600"/>
          </a:xfrm>
          <a:prstGeom prst="rect">
            <a:avLst/>
          </a:prstGeom>
          <a:effectLst>
            <a:outerShdw blurRad="76200" dist="38100" dir="2700000" sx="103000" sy="103000" algn="tl" rotWithShape="0">
              <a:prstClr val="black">
                <a:alpha val="40000"/>
              </a:prstClr>
            </a:outerShdw>
          </a:effectLst>
        </p:spPr>
      </p:pic>
    </p:spTree>
    <p:extLst>
      <p:ext uri="{BB962C8B-B14F-4D97-AF65-F5344CB8AC3E}">
        <p14:creationId xmlns:p14="http://schemas.microsoft.com/office/powerpoint/2010/main" val="7970828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grayscl/>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a:normAutofit/>
          </a:bodyPr>
          <a:lstStyle/>
          <a:p>
            <a:r>
              <a:rPr lang="en-US" sz="4800" dirty="0" smtClean="0"/>
              <a:t>Why is this initiative needed?</a:t>
            </a:r>
            <a:endParaRPr lang="en-US" sz="4800" dirty="0"/>
          </a:p>
        </p:txBody>
      </p:sp>
      <p:sp>
        <p:nvSpPr>
          <p:cNvPr id="5" name="Content Placeholder 4"/>
          <p:cNvSpPr>
            <a:spLocks noGrp="1"/>
          </p:cNvSpPr>
          <p:nvPr>
            <p:ph idx="1"/>
          </p:nvPr>
        </p:nvSpPr>
        <p:spPr/>
        <p:txBody>
          <a:bodyPr>
            <a:normAutofit/>
          </a:bodyPr>
          <a:lstStyle/>
          <a:p>
            <a:r>
              <a:rPr lang="en-US" sz="5400" dirty="0" smtClean="0"/>
              <a:t>Educators asked for it</a:t>
            </a:r>
          </a:p>
          <a:p>
            <a:r>
              <a:rPr lang="en-US" sz="5400" dirty="0" smtClean="0"/>
              <a:t>Practitioners asked for it</a:t>
            </a:r>
          </a:p>
          <a:p>
            <a:r>
              <a:rPr lang="en-US" sz="5400" dirty="0" smtClean="0"/>
              <a:t>Policymakers asked for it</a:t>
            </a:r>
            <a:endParaRPr lang="en-US" sz="5400" dirty="0"/>
          </a:p>
        </p:txBody>
      </p:sp>
    </p:spTree>
    <p:extLst>
      <p:ext uri="{BB962C8B-B14F-4D97-AF65-F5344CB8AC3E}">
        <p14:creationId xmlns:p14="http://schemas.microsoft.com/office/powerpoint/2010/main" val="49707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Students and Climate Change</a:t>
            </a:r>
            <a:endParaRPr lang="en-US" dirty="0"/>
          </a:p>
        </p:txBody>
      </p:sp>
      <p:sp>
        <p:nvSpPr>
          <p:cNvPr id="6" name="Content Placeholder 5"/>
          <p:cNvSpPr>
            <a:spLocks noGrp="1"/>
          </p:cNvSpPr>
          <p:nvPr>
            <p:ph idx="1"/>
          </p:nvPr>
        </p:nvSpPr>
        <p:spPr>
          <a:xfrm>
            <a:off x="228600" y="1600200"/>
            <a:ext cx="8763000" cy="4953000"/>
          </a:xfrm>
        </p:spPr>
        <p:txBody>
          <a:bodyPr>
            <a:normAutofit/>
          </a:bodyPr>
          <a:lstStyle/>
          <a:p>
            <a:r>
              <a:rPr lang="en-US" b="1" dirty="0" smtClean="0"/>
              <a:t>Lots of bad news! </a:t>
            </a:r>
            <a:r>
              <a:rPr lang="en-US" sz="1600" dirty="0" smtClean="0"/>
              <a:t>(droughts, floods, more severe weather, sea level rise, disruption of civilization and ecosystems and food chain, species extinction, more disease)</a:t>
            </a:r>
            <a:r>
              <a:rPr lang="en-US" dirty="0" smtClean="0"/>
              <a:t> </a:t>
            </a:r>
          </a:p>
          <a:p>
            <a:r>
              <a:rPr lang="en-US" dirty="0"/>
              <a:t>S</a:t>
            </a:r>
            <a:r>
              <a:rPr lang="en-US" dirty="0" smtClean="0"/>
              <a:t>tudents often feel:</a:t>
            </a:r>
          </a:p>
          <a:p>
            <a:pPr lvl="1"/>
            <a:r>
              <a:rPr lang="en-US" dirty="0" smtClean="0"/>
              <a:t> </a:t>
            </a:r>
            <a:r>
              <a:rPr lang="en-US" b="1" dirty="0" smtClean="0"/>
              <a:t>frustrated, worried and confused</a:t>
            </a:r>
            <a:r>
              <a:rPr lang="en-US" b="1" dirty="0"/>
              <a:t>,</a:t>
            </a:r>
            <a:r>
              <a:rPr lang="en-US" dirty="0" smtClean="0"/>
              <a:t> </a:t>
            </a:r>
          </a:p>
          <a:p>
            <a:pPr lvl="1"/>
            <a:r>
              <a:rPr lang="en-US" b="1" dirty="0" smtClean="0"/>
              <a:t>disempowered</a:t>
            </a:r>
            <a:r>
              <a:rPr lang="en-US" dirty="0" smtClean="0"/>
              <a:t>, </a:t>
            </a:r>
          </a:p>
          <a:p>
            <a:pPr lvl="1"/>
            <a:r>
              <a:rPr lang="en-US" dirty="0" smtClean="0"/>
              <a:t>become </a:t>
            </a:r>
            <a:r>
              <a:rPr lang="en-US" b="1" dirty="0" smtClean="0"/>
              <a:t>early cynics</a:t>
            </a:r>
            <a:r>
              <a:rPr lang="en-US" dirty="0" smtClean="0"/>
              <a:t>.</a:t>
            </a:r>
            <a:endParaRPr lang="en-US" dirty="0"/>
          </a:p>
          <a:p>
            <a:r>
              <a:rPr lang="en-US" dirty="0" smtClean="0"/>
              <a:t>Often the opportunities they see are </a:t>
            </a:r>
            <a:r>
              <a:rPr lang="en-US" b="1" dirty="0" smtClean="0"/>
              <a:t>too limited</a:t>
            </a:r>
            <a:r>
              <a:rPr lang="en-US" dirty="0" smtClean="0"/>
              <a:t>:</a:t>
            </a:r>
          </a:p>
          <a:p>
            <a:pPr lvl="1"/>
            <a:r>
              <a:rPr lang="en-US" dirty="0" smtClean="0"/>
              <a:t> </a:t>
            </a:r>
            <a:r>
              <a:rPr lang="en-US" b="1" dirty="0" smtClean="0"/>
              <a:t>individual choices</a:t>
            </a:r>
            <a:r>
              <a:rPr lang="en-US" dirty="0" smtClean="0"/>
              <a:t> (more sustainable living) and </a:t>
            </a:r>
          </a:p>
          <a:p>
            <a:pPr lvl="1"/>
            <a:r>
              <a:rPr lang="en-US" b="1" dirty="0" smtClean="0"/>
              <a:t>protesting </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3200" y="2971800"/>
            <a:ext cx="2220232" cy="1571625"/>
          </a:xfrm>
          <a:prstGeom prst="rect">
            <a:avLst/>
          </a:prstGeom>
          <a:effectLst>
            <a:outerShdw blurRad="88900" dist="38100" dir="8100000" sx="104000" sy="104000" algn="tr" rotWithShape="0">
              <a:schemeClr val="tx1">
                <a:alpha val="40000"/>
              </a:schemeClr>
            </a:outerShdw>
          </a:effectLst>
        </p:spPr>
      </p:pic>
    </p:spTree>
    <p:extLst>
      <p:ext uri="{BB962C8B-B14F-4D97-AF65-F5344CB8AC3E}">
        <p14:creationId xmlns:p14="http://schemas.microsoft.com/office/powerpoint/2010/main" val="4221638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22" presetClass="entr" presetSubtype="4"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2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Educators asked for it:</a:t>
            </a:r>
            <a:endParaRPr lang="en-US" dirty="0"/>
          </a:p>
        </p:txBody>
      </p:sp>
      <p:sp>
        <p:nvSpPr>
          <p:cNvPr id="3" name="Content Placeholder 2"/>
          <p:cNvSpPr>
            <a:spLocks noGrp="1"/>
          </p:cNvSpPr>
          <p:nvPr>
            <p:ph idx="1"/>
          </p:nvPr>
        </p:nvSpPr>
        <p:spPr>
          <a:xfrm>
            <a:off x="152400" y="1600200"/>
            <a:ext cx="8763000" cy="4525963"/>
          </a:xfrm>
        </p:spPr>
        <p:txBody>
          <a:bodyPr>
            <a:normAutofit fontScale="92500" lnSpcReduction="10000"/>
          </a:bodyPr>
          <a:lstStyle/>
          <a:p>
            <a:r>
              <a:rPr lang="en-US" dirty="0" smtClean="0"/>
              <a:t>We are </a:t>
            </a:r>
            <a:r>
              <a:rPr lang="en-US" b="1" dirty="0" smtClean="0"/>
              <a:t>not experts in possible solutions</a:t>
            </a:r>
          </a:p>
          <a:p>
            <a:r>
              <a:rPr lang="en-US" dirty="0" smtClean="0"/>
              <a:t>We do </a:t>
            </a:r>
            <a:r>
              <a:rPr lang="en-US" b="1" dirty="0" smtClean="0"/>
              <a:t>not have energy expertise</a:t>
            </a:r>
            <a:endParaRPr lang="en-US" dirty="0" smtClean="0"/>
          </a:p>
          <a:p>
            <a:r>
              <a:rPr lang="en-US" dirty="0" smtClean="0"/>
              <a:t>We do </a:t>
            </a:r>
            <a:r>
              <a:rPr lang="en-US" b="1" dirty="0" smtClean="0"/>
              <a:t>not fully understand the barriers</a:t>
            </a:r>
            <a:endParaRPr lang="en-US" dirty="0" smtClean="0"/>
          </a:p>
          <a:p>
            <a:r>
              <a:rPr lang="en-US" dirty="0" smtClean="0"/>
              <a:t>We would </a:t>
            </a:r>
            <a:r>
              <a:rPr lang="en-US" b="1" dirty="0" smtClean="0"/>
              <a:t>welcome materials we can use </a:t>
            </a:r>
            <a:r>
              <a:rPr lang="en-US" dirty="0" smtClean="0"/>
              <a:t>in courses </a:t>
            </a:r>
            <a:endParaRPr lang="en-US" dirty="0"/>
          </a:p>
          <a:p>
            <a:r>
              <a:rPr lang="en-US" b="1" dirty="0" smtClean="0"/>
              <a:t>“Yes, it is a good idea to connect students to the climate solutions of more renewable energies and energy efficiency”</a:t>
            </a:r>
          </a:p>
          <a:p>
            <a:r>
              <a:rPr lang="en-US" b="1" dirty="0" smtClean="0"/>
              <a:t>Students responded well to the materials when we piloted them</a:t>
            </a:r>
          </a:p>
          <a:p>
            <a:endParaRPr lang="en-US" b="1" dirty="0"/>
          </a:p>
          <a:p>
            <a:endParaRPr lang="en-US" b="1" dirty="0" smtClean="0"/>
          </a:p>
          <a:p>
            <a:endParaRPr lang="en-US" b="1" dirty="0"/>
          </a:p>
          <a:p>
            <a:endParaRPr lang="en-US" b="1" dirty="0" smtClean="0"/>
          </a:p>
          <a:p>
            <a:pPr marL="0" indent="0">
              <a:buNone/>
            </a:pPr>
            <a:endParaRPr lang="en-US" b="1" dirty="0"/>
          </a:p>
        </p:txBody>
      </p:sp>
    </p:spTree>
    <p:extLst>
      <p:ext uri="{BB962C8B-B14F-4D97-AF65-F5344CB8AC3E}">
        <p14:creationId xmlns:p14="http://schemas.microsoft.com/office/powerpoint/2010/main" val="3667125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1">
                <a:shade val="45000"/>
                <a:satMod val="135000"/>
              </a:schemeClr>
              <a:prstClr val="white"/>
            </a:duotone>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Practitioners asked for it:</a:t>
            </a:r>
            <a:endParaRPr lang="en-US" dirty="0"/>
          </a:p>
        </p:txBody>
      </p:sp>
      <p:sp>
        <p:nvSpPr>
          <p:cNvPr id="3" name="Content Placeholder 2"/>
          <p:cNvSpPr>
            <a:spLocks noGrp="1"/>
          </p:cNvSpPr>
          <p:nvPr>
            <p:ph idx="1"/>
          </p:nvPr>
        </p:nvSpPr>
        <p:spPr>
          <a:xfrm>
            <a:off x="228600" y="1600200"/>
            <a:ext cx="8686800" cy="4525963"/>
          </a:xfrm>
        </p:spPr>
        <p:txBody>
          <a:bodyPr>
            <a:normAutofit/>
          </a:bodyPr>
          <a:lstStyle/>
          <a:p>
            <a:r>
              <a:rPr lang="en-US" dirty="0"/>
              <a:t>Bad energy policies at both state and federal levels </a:t>
            </a:r>
            <a:r>
              <a:rPr lang="en-US" b="1" dirty="0"/>
              <a:t>damage</a:t>
            </a:r>
            <a:r>
              <a:rPr lang="en-US" dirty="0"/>
              <a:t> EERE businesses, job growth.</a:t>
            </a:r>
          </a:p>
          <a:p>
            <a:r>
              <a:rPr lang="en-US" dirty="0"/>
              <a:t>Policy makers hear from fossil fuel companies &amp; utilities a lot,  </a:t>
            </a:r>
            <a:r>
              <a:rPr lang="en-US" b="1" dirty="0"/>
              <a:t>not enough support for EERE. </a:t>
            </a:r>
          </a:p>
          <a:p>
            <a:r>
              <a:rPr lang="en-US" b="1" dirty="0"/>
              <a:t>We need student engagement in energy policy!</a:t>
            </a:r>
            <a:r>
              <a:rPr lang="en-US" dirty="0"/>
              <a:t> We are too busy running businesses/non-profits to do this successfully alone. </a:t>
            </a:r>
          </a:p>
          <a:p>
            <a:pPr marL="0" indent="0">
              <a:buNone/>
            </a:pPr>
            <a:endParaRPr lang="en-US" b="1" dirty="0"/>
          </a:p>
          <a:p>
            <a:endParaRPr lang="en-US" b="1" dirty="0" smtClean="0"/>
          </a:p>
          <a:p>
            <a:endParaRPr lang="en-US" b="1" dirty="0"/>
          </a:p>
          <a:p>
            <a:endParaRPr lang="en-US" b="1" dirty="0" smtClean="0"/>
          </a:p>
          <a:p>
            <a:pPr marL="0" indent="0">
              <a:buNone/>
            </a:pPr>
            <a:endParaRPr lang="en-US" b="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5029200"/>
            <a:ext cx="2362200" cy="1740017"/>
          </a:xfrm>
          <a:prstGeom prst="rect">
            <a:avLst/>
          </a:prstGeom>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773713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Policymakers asked for it:</a:t>
            </a:r>
            <a:endParaRPr lang="en-US" dirty="0"/>
          </a:p>
        </p:txBody>
      </p:sp>
      <p:sp>
        <p:nvSpPr>
          <p:cNvPr id="3" name="Content Placeholder 2"/>
          <p:cNvSpPr>
            <a:spLocks noGrp="1"/>
          </p:cNvSpPr>
          <p:nvPr>
            <p:ph idx="1"/>
          </p:nvPr>
        </p:nvSpPr>
        <p:spPr>
          <a:xfrm>
            <a:off x="152400" y="1600200"/>
            <a:ext cx="8763000" cy="4525963"/>
          </a:xfrm>
        </p:spPr>
        <p:txBody>
          <a:bodyPr>
            <a:normAutofit/>
          </a:bodyPr>
          <a:lstStyle/>
          <a:p>
            <a:r>
              <a:rPr lang="en-US" dirty="0"/>
              <a:t>Fossil fuel employees/lobbyists often dominate policy hearings and communications</a:t>
            </a:r>
          </a:p>
          <a:p>
            <a:r>
              <a:rPr lang="en-US" dirty="0"/>
              <a:t>Typical comments: </a:t>
            </a:r>
          </a:p>
          <a:p>
            <a:pPr marL="0" indent="0" algn="ctr">
              <a:buNone/>
            </a:pPr>
            <a:r>
              <a:rPr lang="en-US" i="1" dirty="0"/>
              <a:t>When students are describing how we are impacting their future, our fellow policymakers are more open to supporting renewable energies and energy efficiency </a:t>
            </a:r>
            <a:r>
              <a:rPr lang="en-US" i="1" dirty="0" smtClean="0"/>
              <a:t>policies</a:t>
            </a:r>
          </a:p>
          <a:p>
            <a:pPr marL="0" indent="0">
              <a:buNone/>
            </a:pPr>
            <a:endParaRPr lang="en-US" b="1" dirty="0"/>
          </a:p>
          <a:p>
            <a:endParaRPr lang="en-US" b="1" dirty="0" smtClean="0"/>
          </a:p>
          <a:p>
            <a:endParaRPr lang="en-US" b="1" dirty="0"/>
          </a:p>
          <a:p>
            <a:endParaRPr lang="en-US" b="1" dirty="0" smtClean="0"/>
          </a:p>
          <a:p>
            <a:pPr marL="0" indent="0">
              <a:buNone/>
            </a:pPr>
            <a:endParaRPr lang="en-US" b="1" dirty="0"/>
          </a:p>
        </p:txBody>
      </p:sp>
    </p:spTree>
    <p:extLst>
      <p:ext uri="{BB962C8B-B14F-4D97-AF65-F5344CB8AC3E}">
        <p14:creationId xmlns:p14="http://schemas.microsoft.com/office/powerpoint/2010/main" val="101015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Example – Michigan story</a:t>
            </a:r>
            <a:br>
              <a:rPr lang="en-US" sz="3200" dirty="0"/>
            </a:br>
            <a:r>
              <a:rPr lang="en-US" sz="3200" dirty="0"/>
              <a:t>It all started with Youth Energy</a:t>
            </a:r>
            <a:br>
              <a:rPr lang="en-US" sz="3200" dirty="0"/>
            </a:br>
            <a:r>
              <a:rPr lang="en-US" sz="3200" dirty="0"/>
              <a:t>Solutions - https://youthenergysolution.org/</a:t>
            </a:r>
            <a:br>
              <a:rPr lang="en-US" sz="3200" dirty="0"/>
            </a:br>
            <a:endParaRPr lang="en-US" sz="32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1219200"/>
            <a:ext cx="11416443" cy="853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49308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will cover today</a:t>
            </a:r>
            <a:endParaRPr lang="en-US" dirty="0"/>
          </a:p>
        </p:txBody>
      </p:sp>
      <p:sp>
        <p:nvSpPr>
          <p:cNvPr id="3" name="Content Placeholder 2"/>
          <p:cNvSpPr>
            <a:spLocks noGrp="1"/>
          </p:cNvSpPr>
          <p:nvPr>
            <p:ph idx="1"/>
          </p:nvPr>
        </p:nvSpPr>
        <p:spPr/>
        <p:txBody>
          <a:bodyPr>
            <a:normAutofit fontScale="77500" lnSpcReduction="20000"/>
          </a:bodyPr>
          <a:lstStyle/>
          <a:p>
            <a:endParaRPr lang="en-US" dirty="0" smtClean="0"/>
          </a:p>
          <a:p>
            <a:pPr marL="514350" indent="-514350">
              <a:buFont typeface="+mj-lt"/>
              <a:buAutoNum type="arabicPeriod"/>
            </a:pPr>
            <a:r>
              <a:rPr lang="en-US" sz="4000" dirty="0" smtClean="0"/>
              <a:t>Outcomes from using this webinar</a:t>
            </a:r>
          </a:p>
          <a:p>
            <a:pPr marL="514350" indent="-514350">
              <a:buFont typeface="+mj-lt"/>
              <a:buAutoNum type="arabicPeriod"/>
            </a:pPr>
            <a:r>
              <a:rPr lang="en-US" sz="4000" dirty="0" smtClean="0"/>
              <a:t>Education for Sustainable Development</a:t>
            </a:r>
          </a:p>
          <a:p>
            <a:pPr marL="514350" indent="-514350">
              <a:buFont typeface="+mj-lt"/>
              <a:buAutoNum type="arabicPeriod"/>
            </a:pPr>
            <a:r>
              <a:rPr lang="en-US" sz="4000" dirty="0" smtClean="0"/>
              <a:t>Networks supporting your efforts</a:t>
            </a:r>
          </a:p>
          <a:p>
            <a:pPr marL="514350" indent="-514350">
              <a:buFont typeface="+mj-lt"/>
              <a:buAutoNum type="arabicPeriod"/>
            </a:pPr>
            <a:r>
              <a:rPr lang="en-US" sz="4000" dirty="0" smtClean="0"/>
              <a:t>Beyond Doom and Gloom: Engaging in Solutions</a:t>
            </a:r>
          </a:p>
          <a:p>
            <a:pPr marL="514350" indent="-514350">
              <a:buFont typeface="+mj-lt"/>
              <a:buAutoNum type="arabicPeriod"/>
            </a:pPr>
            <a:r>
              <a:rPr lang="en-US" sz="4000" dirty="0" smtClean="0"/>
              <a:t>Civic Engagement and Action</a:t>
            </a:r>
          </a:p>
          <a:p>
            <a:pPr marL="514350" indent="-514350">
              <a:buFont typeface="+mj-lt"/>
              <a:buAutoNum type="arabicPeriod"/>
            </a:pPr>
            <a:r>
              <a:rPr lang="en-US" sz="4000" dirty="0" smtClean="0"/>
              <a:t>Benefits from using this webinar</a:t>
            </a:r>
          </a:p>
          <a:p>
            <a:pPr marL="514350" indent="-514350">
              <a:buFont typeface="+mj-lt"/>
              <a:buAutoNum type="arabicPeriod"/>
            </a:pPr>
            <a:r>
              <a:rPr lang="en-US" sz="4000" dirty="0" smtClean="0"/>
              <a:t>Key Resources Review - </a:t>
            </a:r>
            <a:r>
              <a:rPr lang="en-US" b="1" u="sng" dirty="0" smtClean="0">
                <a:solidFill>
                  <a:srgbClr val="FF0000"/>
                </a:solidFill>
                <a:hlinkClick r:id="rId2"/>
              </a:rPr>
              <a:t>www.EarthforceResources.org/upcoming-webinars</a:t>
            </a:r>
            <a:r>
              <a:rPr lang="en-US" b="1" u="sng" dirty="0" smtClean="0">
                <a:solidFill>
                  <a:srgbClr val="FF0000"/>
                </a:solidFill>
              </a:rPr>
              <a:t> </a:t>
            </a:r>
            <a:endParaRPr lang="en-US" b="1" u="sng" dirty="0">
              <a:solidFill>
                <a:srgbClr val="FF0000"/>
              </a:solidFill>
            </a:endParaRPr>
          </a:p>
        </p:txBody>
      </p:sp>
    </p:spTree>
    <p:extLst>
      <p:ext uri="{BB962C8B-B14F-4D97-AF65-F5344CB8AC3E}">
        <p14:creationId xmlns:p14="http://schemas.microsoft.com/office/powerpoint/2010/main" val="26637280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grayscl/>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772400" cy="1695451"/>
          </a:xfrm>
        </p:spPr>
        <p:txBody>
          <a:bodyPr>
            <a:normAutofit fontScale="90000"/>
          </a:bodyPr>
          <a:lstStyle/>
          <a:p>
            <a:r>
              <a:rPr lang="en-US" dirty="0" smtClean="0"/>
              <a:t>New </a:t>
            </a:r>
            <a:r>
              <a:rPr lang="en-US" dirty="0"/>
              <a:t>and free initiative </a:t>
            </a:r>
            <a:r>
              <a:rPr lang="en-US" dirty="0" smtClean="0"/>
              <a:t>for educators </a:t>
            </a:r>
            <a:br>
              <a:rPr lang="en-US" dirty="0" smtClean="0"/>
            </a:br>
            <a:r>
              <a:rPr lang="en-US" dirty="0" smtClean="0"/>
              <a:t/>
            </a:r>
            <a:br>
              <a:rPr lang="en-US" dirty="0" smtClean="0"/>
            </a:br>
            <a:r>
              <a:rPr lang="en-US" dirty="0" smtClean="0"/>
              <a:t>“</a:t>
            </a:r>
            <a:r>
              <a:rPr lang="en-US" b="1" dirty="0"/>
              <a:t>Beyond Doom and Gloom: Including Solutions to </a:t>
            </a:r>
            <a:r>
              <a:rPr lang="en-US" b="1" dirty="0" smtClean="0"/>
              <a:t/>
            </a:r>
            <a:br>
              <a:rPr lang="en-US" b="1" dirty="0" smtClean="0"/>
            </a:br>
            <a:r>
              <a:rPr lang="en-US" b="1" dirty="0" smtClean="0"/>
              <a:t>Climate </a:t>
            </a:r>
            <a:r>
              <a:rPr lang="en-US" b="1" dirty="0"/>
              <a:t>Change</a:t>
            </a:r>
            <a:r>
              <a:rPr lang="en-US" dirty="0"/>
              <a:t>.”</a:t>
            </a:r>
            <a:r>
              <a:rPr lang="en-US" b="0" dirty="0" smtClean="0">
                <a:effectLst/>
              </a:rPr>
              <a:t/>
            </a:r>
            <a:br>
              <a:rPr lang="en-US" b="0" dirty="0" smtClean="0">
                <a:effectLst/>
              </a:rPr>
            </a:br>
            <a:r>
              <a:rPr lang="en-US" b="0" dirty="0" smtClean="0">
                <a:effectLst/>
              </a:rPr>
              <a:t/>
            </a:r>
            <a:br>
              <a:rPr lang="en-US" b="0" dirty="0" smtClean="0">
                <a:effectLst/>
              </a:rPr>
            </a:b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475" y="3810000"/>
            <a:ext cx="2000250" cy="2667000"/>
          </a:xfrm>
          <a:prstGeom prst="rect">
            <a:avLst/>
          </a:prstGeom>
          <a:effectLst>
            <a:outerShdw blurRad="50800" dist="38100" dir="8100000" sx="101000" sy="101000" algn="tr" rotWithShape="0">
              <a:prstClr val="black">
                <a:alpha val="40000"/>
              </a:prst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4712566"/>
            <a:ext cx="2590800" cy="1762125"/>
          </a:xfrm>
          <a:prstGeom prst="rect">
            <a:avLst/>
          </a:prstGeom>
          <a:effectLst>
            <a:glow>
              <a:schemeClr val="accent1"/>
            </a:glow>
            <a:outerShdw blurRad="50800" dist="38100" dir="5400000" sx="101000" sy="101000" algn="t" rotWithShape="0">
              <a:prstClr val="black">
                <a:alpha val="40000"/>
              </a:prstClr>
            </a:outerShdw>
          </a:effectLst>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18995" r="28490" b="2136"/>
          <a:stretch/>
        </p:blipFill>
        <p:spPr>
          <a:xfrm>
            <a:off x="6675120" y="3810000"/>
            <a:ext cx="2084128" cy="2667000"/>
          </a:xfrm>
          <a:prstGeom prst="rect">
            <a:avLst/>
          </a:prstGeom>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8418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1000" b="-1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Good news:</a:t>
            </a:r>
            <a:endParaRPr lang="en-US" dirty="0"/>
          </a:p>
        </p:txBody>
      </p:sp>
      <p:sp>
        <p:nvSpPr>
          <p:cNvPr id="2" name="Content Placeholder 1"/>
          <p:cNvSpPr>
            <a:spLocks noGrp="1"/>
          </p:cNvSpPr>
          <p:nvPr>
            <p:ph idx="1"/>
          </p:nvPr>
        </p:nvSpPr>
        <p:spPr/>
        <p:txBody>
          <a:bodyPr>
            <a:normAutofit/>
          </a:bodyPr>
          <a:lstStyle/>
          <a:p>
            <a:r>
              <a:rPr lang="en-US" dirty="0" smtClean="0"/>
              <a:t>Easy to use</a:t>
            </a:r>
          </a:p>
          <a:p>
            <a:r>
              <a:rPr lang="en-US" dirty="0"/>
              <a:t>H</a:t>
            </a:r>
            <a:r>
              <a:rPr lang="en-US" dirty="0" smtClean="0"/>
              <a:t>elp </a:t>
            </a:r>
            <a:r>
              <a:rPr lang="en-US" dirty="0"/>
              <a:t>students </a:t>
            </a:r>
            <a:endParaRPr lang="en-US" dirty="0" smtClean="0"/>
          </a:p>
          <a:p>
            <a:r>
              <a:rPr lang="en-US" dirty="0" smtClean="0"/>
              <a:t>High priority for climate change solutions:</a:t>
            </a:r>
            <a:r>
              <a:rPr lang="en-US" dirty="0"/>
              <a:t/>
            </a:r>
            <a:br>
              <a:rPr lang="en-US" dirty="0"/>
            </a:br>
            <a:r>
              <a:rPr lang="en-US" b="1" dirty="0"/>
              <a:t>policies needed to transition to a </a:t>
            </a:r>
            <a:r>
              <a:rPr lang="en-US" b="1" dirty="0" smtClean="0"/>
              <a:t/>
            </a:r>
            <a:br>
              <a:rPr lang="en-US" b="1" dirty="0" smtClean="0"/>
            </a:br>
            <a:r>
              <a:rPr lang="en-US" b="1" dirty="0" smtClean="0"/>
              <a:t>clean </a:t>
            </a:r>
            <a:r>
              <a:rPr lang="en-US" b="1" dirty="0"/>
              <a:t>energy future</a:t>
            </a:r>
            <a:r>
              <a:rPr lang="en-US" dirty="0" smtClean="0"/>
              <a:t>.</a:t>
            </a:r>
          </a:p>
          <a:p>
            <a:endParaRPr lang="en-US" dirty="0" smtClean="0"/>
          </a:p>
          <a:p>
            <a:endParaRPr lang="en-US" dirty="0"/>
          </a:p>
          <a:p>
            <a:pPr marL="0" indent="0">
              <a:buNone/>
            </a:pP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4648200"/>
            <a:ext cx="2270138" cy="1392087"/>
          </a:xfrm>
          <a:prstGeom prst="rect">
            <a:avLst/>
          </a:prstGeom>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259963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1000" b="-1000"/>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371600"/>
            <a:ext cx="8458200" cy="5486400"/>
          </a:xfrm>
        </p:spPr>
        <p:txBody>
          <a:bodyPr>
            <a:normAutofit/>
          </a:bodyPr>
          <a:lstStyle/>
          <a:p>
            <a:pPr marL="514350" indent="-514350">
              <a:buFont typeface="+mj-lt"/>
              <a:buAutoNum type="arabicPeriod"/>
            </a:pPr>
            <a:r>
              <a:rPr lang="en-US" sz="4000" dirty="0" smtClean="0"/>
              <a:t>Educator/staff page, </a:t>
            </a:r>
            <a:endParaRPr lang="en-US" sz="4000" dirty="0"/>
          </a:p>
          <a:p>
            <a:pPr marL="514350" indent="-514350">
              <a:buFont typeface="+mj-lt"/>
              <a:buAutoNum type="arabicPeriod"/>
            </a:pPr>
            <a:r>
              <a:rPr lang="en-US" sz="4000" dirty="0" smtClean="0"/>
              <a:t>Student page,</a:t>
            </a:r>
            <a:endParaRPr lang="en-US" sz="2200" dirty="0" smtClean="0"/>
          </a:p>
          <a:p>
            <a:pPr marL="514350" indent="-514350">
              <a:buFont typeface="+mj-lt"/>
              <a:buAutoNum type="arabicPeriod"/>
            </a:pPr>
            <a:r>
              <a:rPr lang="en-US" sz="4000" dirty="0" smtClean="0"/>
              <a:t>Short Video and </a:t>
            </a:r>
            <a:r>
              <a:rPr lang="en-US" sz="4000" dirty="0" err="1" smtClean="0"/>
              <a:t>ppt</a:t>
            </a:r>
            <a:r>
              <a:rPr lang="en-US" sz="4000" dirty="0" smtClean="0"/>
              <a:t> slides</a:t>
            </a:r>
            <a:endParaRPr lang="en-US" sz="4000" dirty="0"/>
          </a:p>
          <a:p>
            <a:pPr marL="514350" indent="-514350">
              <a:buFont typeface="+mj-lt"/>
              <a:buAutoNum type="arabicPeriod"/>
            </a:pPr>
            <a:r>
              <a:rPr lang="en-US" sz="4000" dirty="0" smtClean="0"/>
              <a:t>Short Assignments</a:t>
            </a:r>
            <a:endParaRPr lang="en-US" sz="4000" dirty="0"/>
          </a:p>
          <a:p>
            <a:pPr marL="514350" indent="-514350">
              <a:buFont typeface="+mj-lt"/>
              <a:buAutoNum type="arabicPeriod"/>
            </a:pPr>
            <a:r>
              <a:rPr lang="en-US" sz="4000" dirty="0" smtClean="0"/>
              <a:t>Key Facts on Renewable Energies</a:t>
            </a:r>
          </a:p>
          <a:p>
            <a:pPr marL="514350" indent="-514350">
              <a:buFont typeface="+mj-lt"/>
              <a:buAutoNum type="arabicPeriod"/>
            </a:pPr>
            <a:r>
              <a:rPr lang="en-US" sz="4000" dirty="0" smtClean="0"/>
              <a:t>Civic engagement improves learning  </a:t>
            </a:r>
          </a:p>
          <a:p>
            <a:pPr marL="0" indent="0">
              <a:buNone/>
            </a:pPr>
            <a:r>
              <a:rPr lang="en-US" sz="2000" dirty="0" smtClean="0"/>
              <a:t>            </a:t>
            </a:r>
          </a:p>
          <a:p>
            <a:pPr marL="514350" indent="-514350">
              <a:buFont typeface="+mj-lt"/>
              <a:buAutoNum type="arabicPeriod"/>
            </a:pPr>
            <a:endParaRPr lang="en-US" dirty="0" smtClean="0"/>
          </a:p>
          <a:p>
            <a:pPr marL="0" indent="0">
              <a:buNone/>
            </a:pPr>
            <a:endParaRPr lang="en-US" dirty="0"/>
          </a:p>
        </p:txBody>
      </p:sp>
      <p:sp>
        <p:nvSpPr>
          <p:cNvPr id="3" name="Title 2"/>
          <p:cNvSpPr>
            <a:spLocks noGrp="1"/>
          </p:cNvSpPr>
          <p:nvPr>
            <p:ph type="title"/>
          </p:nvPr>
        </p:nvSpPr>
        <p:spPr/>
        <p:txBody>
          <a:bodyPr>
            <a:normAutofit fontScale="90000"/>
          </a:bodyPr>
          <a:lstStyle/>
          <a:p>
            <a:r>
              <a:rPr lang="en-US" dirty="0" smtClean="0"/>
              <a:t>Components include:</a:t>
            </a:r>
            <a:br>
              <a:rPr lang="en-US" dirty="0" smtClean="0"/>
            </a:br>
            <a:endParaRPr lang="en-US" dirty="0">
              <a:solidFill>
                <a:srgbClr val="FF0000"/>
              </a:solidFill>
            </a:endParaRPr>
          </a:p>
        </p:txBody>
      </p:sp>
    </p:spTree>
    <p:extLst>
      <p:ext uri="{BB962C8B-B14F-4D97-AF65-F5344CB8AC3E}">
        <p14:creationId xmlns:p14="http://schemas.microsoft.com/office/powerpoint/2010/main" val="281287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dirty="0"/>
              <a:t/>
            </a:r>
            <a:br>
              <a:rPr lang="en-US" dirty="0"/>
            </a:br>
            <a:endParaRPr lang="en-US" dirty="0"/>
          </a:p>
        </p:txBody>
      </p:sp>
      <p:sp>
        <p:nvSpPr>
          <p:cNvPr id="3" name="TextBox 2"/>
          <p:cNvSpPr txBox="1"/>
          <p:nvPr/>
        </p:nvSpPr>
        <p:spPr>
          <a:xfrm>
            <a:off x="896143" y="472312"/>
            <a:ext cx="7351713" cy="923330"/>
          </a:xfrm>
          <a:prstGeom prst="rect">
            <a:avLst/>
          </a:prstGeom>
          <a:noFill/>
        </p:spPr>
        <p:txBody>
          <a:bodyPr wrap="square" rtlCol="0">
            <a:spAutoFit/>
          </a:bodyPr>
          <a:lstStyle/>
          <a:p>
            <a:pPr algn="ctr"/>
            <a:r>
              <a:rPr lang="en-US" sz="3600" b="1" dirty="0" smtClean="0"/>
              <a:t>EDUCATOR/STAFF PAGE</a:t>
            </a:r>
          </a:p>
          <a:p>
            <a:endParaRPr lang="en-US" dirty="0"/>
          </a:p>
        </p:txBody>
      </p:sp>
      <p:pic>
        <p:nvPicPr>
          <p:cNvPr id="102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85800" y="1219200"/>
            <a:ext cx="7772399"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92502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570038"/>
          </a:xfrm>
        </p:spPr>
        <p:txBody>
          <a:bodyPr/>
          <a:lstStyle/>
          <a:p>
            <a:r>
              <a:rPr lang="en-US" dirty="0" smtClean="0"/>
              <a:t>Clean Energy Policies are Crucial</a:t>
            </a:r>
            <a:br>
              <a:rPr lang="en-US" dirty="0" smtClean="0"/>
            </a:br>
            <a:r>
              <a:rPr lang="en-US" dirty="0" smtClean="0"/>
              <a:t>So are Democracy Skills</a:t>
            </a:r>
            <a:endParaRPr lang="en-US" dirty="0"/>
          </a:p>
        </p:txBody>
      </p:sp>
      <p:sp>
        <p:nvSpPr>
          <p:cNvPr id="3" name="Content Placeholder 2"/>
          <p:cNvSpPr>
            <a:spLocks noGrp="1"/>
          </p:cNvSpPr>
          <p:nvPr>
            <p:ph idx="1"/>
          </p:nvPr>
        </p:nvSpPr>
        <p:spPr>
          <a:xfrm>
            <a:off x="457200" y="1417638"/>
            <a:ext cx="8610600" cy="5364162"/>
          </a:xfrm>
        </p:spPr>
        <p:txBody>
          <a:bodyPr>
            <a:normAutofit fontScale="70000" lnSpcReduction="20000"/>
          </a:bodyPr>
          <a:lstStyle/>
          <a:p>
            <a:r>
              <a:rPr lang="en-US" dirty="0" smtClean="0"/>
              <a:t>Right now policies about our energy future are being made at the state and federal levels. </a:t>
            </a:r>
          </a:p>
          <a:p>
            <a:pPr marL="0" indent="0">
              <a:buNone/>
            </a:pPr>
            <a:endParaRPr lang="en-US" dirty="0" smtClean="0"/>
          </a:p>
          <a:p>
            <a:r>
              <a:rPr lang="en-US" dirty="0" smtClean="0"/>
              <a:t>Many policymakers don't understand the climate change and energy policy connections. Too many are supporting damaging policies that favor fossil fuels and damage the growth of renewable energies. </a:t>
            </a:r>
          </a:p>
          <a:p>
            <a:endParaRPr lang="en-US" dirty="0" smtClean="0"/>
          </a:p>
          <a:p>
            <a:r>
              <a:rPr lang="en-US" dirty="0" smtClean="0"/>
              <a:t>Students can show up and express their desire for policies that support a rapid shift to a clean energy future.</a:t>
            </a:r>
          </a:p>
          <a:p>
            <a:pPr marL="0" indent="0">
              <a:buNone/>
            </a:pPr>
            <a:endParaRPr lang="en-US" dirty="0" smtClean="0"/>
          </a:p>
          <a:p>
            <a:r>
              <a:rPr lang="en-US" dirty="0" smtClean="0"/>
              <a:t>Students are making a difference when they get involved and learning </a:t>
            </a:r>
            <a:r>
              <a:rPr lang="en-US" b="1" u="sng" dirty="0" smtClean="0"/>
              <a:t>SKILLS FOR DEMOCRACY</a:t>
            </a:r>
            <a:r>
              <a:rPr lang="en-US" dirty="0" smtClean="0"/>
              <a:t>.</a:t>
            </a:r>
          </a:p>
          <a:p>
            <a:endParaRPr lang="en-US" dirty="0"/>
          </a:p>
          <a:p>
            <a:r>
              <a:rPr lang="en-US" sz="5200" dirty="0" smtClean="0">
                <a:hlinkClick r:id="rId3"/>
              </a:rPr>
              <a:t>http://ClimateFixes.org</a:t>
            </a:r>
            <a:r>
              <a:rPr lang="en-US" sz="5200" dirty="0" smtClean="0"/>
              <a:t> – student webpage</a:t>
            </a:r>
            <a:endParaRPr lang="en-US" dirty="0"/>
          </a:p>
        </p:txBody>
      </p:sp>
    </p:spTree>
    <p:extLst>
      <p:ext uri="{BB962C8B-B14F-4D97-AF65-F5344CB8AC3E}">
        <p14:creationId xmlns:p14="http://schemas.microsoft.com/office/powerpoint/2010/main" val="411669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8229600" cy="533400"/>
          </a:xfrm>
        </p:spPr>
        <p:txBody>
          <a:bodyPr>
            <a:normAutofit fontScale="90000"/>
          </a:bodyPr>
          <a:lstStyle/>
          <a:p>
            <a:endParaRPr lang="en-US"/>
          </a:p>
        </p:txBody>
      </p:sp>
      <p:sp>
        <p:nvSpPr>
          <p:cNvPr id="7" name="TextBox 6"/>
          <p:cNvSpPr txBox="1"/>
          <p:nvPr/>
        </p:nvSpPr>
        <p:spPr>
          <a:xfrm>
            <a:off x="896112" y="457200"/>
            <a:ext cx="7351776" cy="923330"/>
          </a:xfrm>
          <a:prstGeom prst="rect">
            <a:avLst/>
          </a:prstGeom>
          <a:noFill/>
        </p:spPr>
        <p:txBody>
          <a:bodyPr wrap="square" rtlCol="0">
            <a:spAutoFit/>
          </a:bodyPr>
          <a:lstStyle/>
          <a:p>
            <a:pPr algn="ctr"/>
            <a:r>
              <a:rPr lang="en-US" sz="3600" b="1" dirty="0" smtClean="0"/>
              <a:t>STUDENT PAGE</a:t>
            </a:r>
          </a:p>
          <a:p>
            <a:pPr algn="ctr"/>
            <a:endParaRPr lang="en-US" dirty="0"/>
          </a:p>
        </p:txBody>
      </p:sp>
      <p:pic>
        <p:nvPicPr>
          <p:cNvPr id="2051"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81000" y="1066800"/>
            <a:ext cx="83820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70958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grayscl/>
            <a:extLst>
              <a:ext uri="{BEBA8EAE-BF5A-486C-A8C5-ECC9F3942E4B}">
                <a14:imgProps xmlns:a14="http://schemas.microsoft.com/office/drawing/2010/main">
                  <a14:imgLayer r:embed="rId3">
                    <a14:imgEffect>
                      <a14:saturation sat="270000"/>
                    </a14:imgEffect>
                  </a14:imgLayer>
                </a14:imgProps>
              </a:ext>
            </a:extLst>
          </a:blip>
          <a:srcRect/>
          <a:stretch>
            <a:fillRect l="-3000" r="-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fontScale="90000"/>
          </a:bodyPr>
          <a:lstStyle/>
          <a:p>
            <a:r>
              <a:rPr lang="en-US" dirty="0" smtClean="0"/>
              <a:t/>
            </a:r>
            <a:br>
              <a:rPr lang="en-US" dirty="0" smtClean="0"/>
            </a:br>
            <a:r>
              <a:rPr lang="en-US" dirty="0" smtClean="0"/>
              <a:t>For </a:t>
            </a:r>
            <a:r>
              <a:rPr lang="en-US" dirty="0"/>
              <a:t>Students</a:t>
            </a:r>
            <a:r>
              <a:rPr lang="en-US" dirty="0" smtClean="0"/>
              <a:t>:</a:t>
            </a:r>
            <a:br>
              <a:rPr lang="en-US" dirty="0" smtClean="0"/>
            </a:br>
            <a:r>
              <a:rPr lang="en-US" dirty="0" smtClean="0">
                <a:hlinkClick r:id="rId4"/>
              </a:rPr>
              <a:t>http://ClimateFixes.org</a:t>
            </a:r>
            <a:r>
              <a:rPr lang="en-US" dirty="0" smtClean="0"/>
              <a:t> takes them to</a:t>
            </a:r>
            <a:r>
              <a:rPr lang="en-US" dirty="0"/>
              <a:t/>
            </a:r>
            <a:br>
              <a:rPr lang="en-US" dirty="0"/>
            </a:br>
            <a:r>
              <a:rPr lang="en-US" dirty="0" smtClean="0"/>
              <a:t>Webpage for </a:t>
            </a:r>
            <a:r>
              <a:rPr lang="en-US" dirty="0"/>
              <a:t>Students</a:t>
            </a:r>
            <a:br>
              <a:rPr lang="en-US" dirty="0"/>
            </a:br>
            <a:r>
              <a:rPr lang="en-US" sz="2700" dirty="0">
                <a:hlinkClick r:id="rId5"/>
              </a:rPr>
              <a:t>http://www.aashe.org/climate-solutions</a:t>
            </a:r>
            <a:r>
              <a:rPr lang="en-US" sz="2700" dirty="0" smtClean="0">
                <a:hlinkClick r:id="rId5"/>
              </a:rPr>
              <a:t>/</a:t>
            </a:r>
            <a:r>
              <a:rPr lang="en-US" sz="2700" dirty="0" smtClean="0"/>
              <a:t> </a:t>
            </a:r>
            <a:r>
              <a:rPr lang="en-US" dirty="0"/>
              <a:t/>
            </a:r>
            <a:br>
              <a:rPr lang="en-US" dirty="0"/>
            </a:br>
            <a:endParaRPr lang="en-US" dirty="0"/>
          </a:p>
        </p:txBody>
      </p:sp>
      <p:sp>
        <p:nvSpPr>
          <p:cNvPr id="3" name="Content Placeholder 2"/>
          <p:cNvSpPr>
            <a:spLocks noGrp="1"/>
          </p:cNvSpPr>
          <p:nvPr>
            <p:ph idx="1"/>
          </p:nvPr>
        </p:nvSpPr>
        <p:spPr>
          <a:xfrm>
            <a:off x="457200" y="2362200"/>
            <a:ext cx="8229600" cy="4114800"/>
          </a:xfrm>
        </p:spPr>
        <p:txBody>
          <a:bodyPr>
            <a:normAutofit fontScale="92500"/>
          </a:bodyPr>
          <a:lstStyle/>
          <a:p>
            <a:pPr marL="0" indent="0">
              <a:buNone/>
            </a:pPr>
            <a:r>
              <a:rPr lang="en-US" dirty="0" smtClean="0"/>
              <a:t>Links to civic engagement opportunities for:</a:t>
            </a:r>
          </a:p>
          <a:p>
            <a:pPr lvl="1"/>
            <a:r>
              <a:rPr lang="en-US" dirty="0" smtClean="0"/>
              <a:t>Solar Energy</a:t>
            </a:r>
          </a:p>
          <a:p>
            <a:pPr lvl="1"/>
            <a:r>
              <a:rPr lang="en-US" dirty="0" smtClean="0"/>
              <a:t>Wind Power</a:t>
            </a:r>
          </a:p>
          <a:p>
            <a:pPr lvl="1"/>
            <a:r>
              <a:rPr lang="en-US" dirty="0" smtClean="0"/>
              <a:t>Natural Gas is not the solution</a:t>
            </a:r>
          </a:p>
          <a:p>
            <a:pPr lvl="1"/>
            <a:r>
              <a:rPr lang="en-US" dirty="0" smtClean="0"/>
              <a:t>Fixing the economy – a bipartisan price on carbon</a:t>
            </a:r>
          </a:p>
          <a:p>
            <a:pPr lvl="1"/>
            <a:r>
              <a:rPr lang="en-US" dirty="0" smtClean="0"/>
              <a:t>100% renewables</a:t>
            </a:r>
          </a:p>
          <a:p>
            <a:pPr lvl="1"/>
            <a:r>
              <a:rPr lang="en-US" dirty="0" smtClean="0"/>
              <a:t>Links to who to contact</a:t>
            </a:r>
          </a:p>
          <a:p>
            <a:pPr lvl="1"/>
            <a:r>
              <a:rPr lang="en-US" dirty="0" smtClean="0"/>
              <a:t>Best practices for communicating with policymakers</a:t>
            </a: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3509" y="2971800"/>
            <a:ext cx="1876646" cy="1260872"/>
          </a:xfrm>
          <a:prstGeom prst="rect">
            <a:avLst/>
          </a:prstGeom>
          <a:effectLst>
            <a:outerShdw blurRad="76200" dist="38100" dir="2700000" sx="102000" sy="102000" algn="tl" rotWithShape="0">
              <a:prstClr val="black">
                <a:alpha val="40000"/>
              </a:prstClr>
            </a:outerShdw>
          </a:effectLst>
        </p:spPr>
      </p:pic>
    </p:spTree>
    <p:extLst>
      <p:ext uri="{BB962C8B-B14F-4D97-AF65-F5344CB8AC3E}">
        <p14:creationId xmlns:p14="http://schemas.microsoft.com/office/powerpoint/2010/main" val="3640819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grayscl/>
            <a:lum/>
            <a:extLst>
              <a:ext uri="{BEBA8EAE-BF5A-486C-A8C5-ECC9F3942E4B}">
                <a14:imgProps xmlns:a14="http://schemas.microsoft.com/office/drawing/2010/main">
                  <a14:imgLayer r:embed="rId3">
                    <a14:imgEffect>
                      <a14:saturation sat="0"/>
                    </a14:imgEffect>
                  </a14:imgLayer>
                </a14:imgProps>
              </a:ext>
            </a:extLst>
          </a:blip>
          <a:srcRect/>
          <a:stretch>
            <a:fillRect t="-1000" b="-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01813"/>
            <a:ext cx="8229600" cy="4324350"/>
          </a:xfrm>
        </p:spPr>
        <p:txBody>
          <a:bodyPr>
            <a:normAutofit fontScale="77500" lnSpcReduction="20000"/>
          </a:bodyPr>
          <a:lstStyle/>
          <a:p>
            <a:pPr marL="0" indent="0">
              <a:buNone/>
            </a:pPr>
            <a:r>
              <a:rPr lang="en-US" dirty="0"/>
              <a:t>Remove Barriers to Clean Energy Growth!</a:t>
            </a:r>
            <a:br>
              <a:rPr lang="en-US" dirty="0"/>
            </a:br>
            <a:r>
              <a:rPr lang="en-US" dirty="0"/>
              <a:t>Click on the links below to be part of the solution</a:t>
            </a:r>
            <a:r>
              <a:rPr lang="en-US" dirty="0" smtClean="0"/>
              <a:t>:</a:t>
            </a:r>
          </a:p>
          <a:p>
            <a:pPr marL="0" indent="0">
              <a:buNone/>
            </a:pPr>
            <a:endParaRPr lang="en-US" b="0" dirty="0" smtClean="0">
              <a:effectLst/>
            </a:endParaRPr>
          </a:p>
          <a:p>
            <a:r>
              <a:rPr lang="en-US" u="sng" dirty="0">
                <a:hlinkClick r:id="rId4"/>
              </a:rPr>
              <a:t>Solar </a:t>
            </a:r>
            <a:r>
              <a:rPr lang="en-US" u="sng" dirty="0" smtClean="0">
                <a:hlinkClick r:id="rId4"/>
              </a:rPr>
              <a:t>Energy</a:t>
            </a:r>
            <a:endParaRPr lang="en-US" b="0" dirty="0" smtClean="0">
              <a:effectLst/>
            </a:endParaRPr>
          </a:p>
          <a:p>
            <a:r>
              <a:rPr lang="en-US" u="sng" dirty="0">
                <a:hlinkClick r:id="rId5"/>
              </a:rPr>
              <a:t>Wind </a:t>
            </a:r>
            <a:r>
              <a:rPr lang="en-US" u="sng" dirty="0" smtClean="0">
                <a:hlinkClick r:id="rId5"/>
              </a:rPr>
              <a:t>Energy</a:t>
            </a:r>
            <a:r>
              <a:rPr lang="en-US" u="sng" dirty="0" smtClean="0"/>
              <a:t> </a:t>
            </a:r>
          </a:p>
          <a:p>
            <a:r>
              <a:rPr lang="en-US" u="sng" dirty="0" smtClean="0">
                <a:hlinkClick r:id="rId6"/>
              </a:rPr>
              <a:t>Beyond </a:t>
            </a:r>
            <a:r>
              <a:rPr lang="en-US" u="sng" dirty="0">
                <a:hlinkClick r:id="rId6"/>
              </a:rPr>
              <a:t>Natural </a:t>
            </a:r>
            <a:r>
              <a:rPr lang="en-US" u="sng" dirty="0" smtClean="0">
                <a:hlinkClick r:id="rId6"/>
              </a:rPr>
              <a:t>Gas</a:t>
            </a:r>
            <a:r>
              <a:rPr lang="en-US" u="sng" dirty="0" smtClean="0"/>
              <a:t>  </a:t>
            </a:r>
          </a:p>
          <a:p>
            <a:r>
              <a:rPr lang="en-US" u="sng" dirty="0" smtClean="0">
                <a:hlinkClick r:id="rId7"/>
              </a:rPr>
              <a:t>National </a:t>
            </a:r>
            <a:r>
              <a:rPr lang="en-US" u="sng" dirty="0">
                <a:hlinkClick r:id="rId7"/>
              </a:rPr>
              <a:t>Policy for Clean </a:t>
            </a:r>
            <a:r>
              <a:rPr lang="en-US" u="sng" dirty="0" smtClean="0">
                <a:hlinkClick r:id="rId7"/>
              </a:rPr>
              <a:t>Energy</a:t>
            </a:r>
          </a:p>
          <a:p>
            <a:r>
              <a:rPr lang="en-US" u="sng" dirty="0" smtClean="0">
                <a:hlinkClick r:id="rId8"/>
              </a:rPr>
              <a:t>Solutions Project:  Moving to 100% Renewables</a:t>
            </a:r>
            <a:endParaRPr lang="en-US" u="sng" dirty="0" smtClean="0">
              <a:hlinkClick r:id="rId7"/>
            </a:endParaRPr>
          </a:p>
          <a:p>
            <a:endParaRPr lang="en-US" u="sng" dirty="0">
              <a:hlinkClick r:id="rId7"/>
            </a:endParaRPr>
          </a:p>
          <a:p>
            <a:pPr marL="0" indent="0">
              <a:buNone/>
            </a:pPr>
            <a:r>
              <a:rPr lang="en-US" sz="3500" dirty="0" smtClean="0"/>
              <a:t>For just this and the next slide, go to:</a:t>
            </a:r>
            <a:endParaRPr lang="en-US" sz="3500" dirty="0" smtClean="0">
              <a:hlinkClick r:id="rId9"/>
            </a:endParaRPr>
          </a:p>
          <a:p>
            <a:pPr marL="0" indent="0">
              <a:buNone/>
            </a:pPr>
            <a:r>
              <a:rPr lang="en-US" sz="3300" dirty="0" smtClean="0">
                <a:hlinkClick r:id="rId9"/>
              </a:rPr>
              <a:t>http://bit.ly/ClimatePolicySolutions</a:t>
            </a:r>
            <a:r>
              <a:rPr lang="en-US" sz="3300" dirty="0" smtClean="0"/>
              <a:t> </a:t>
            </a:r>
          </a:p>
          <a:p>
            <a:pPr marL="0" indent="0">
              <a:buNone/>
            </a:pPr>
            <a:endParaRPr lang="en-US" dirty="0"/>
          </a:p>
        </p:txBody>
      </p:sp>
      <p:pic>
        <p:nvPicPr>
          <p:cNvPr id="1026" name="Picture 2" descr="download.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89313" y="2590799"/>
            <a:ext cx="2480036" cy="167640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457200" y="274638"/>
            <a:ext cx="8229600" cy="1143000"/>
          </a:xfrm>
        </p:spPr>
        <p:txBody>
          <a:bodyPr/>
          <a:lstStyle/>
          <a:p>
            <a:r>
              <a:rPr lang="en-US" dirty="0"/>
              <a:t>Energy Civic Engagement Links</a:t>
            </a:r>
          </a:p>
        </p:txBody>
      </p:sp>
    </p:spTree>
    <p:extLst>
      <p:ext uri="{BB962C8B-B14F-4D97-AF65-F5344CB8AC3E}">
        <p14:creationId xmlns:p14="http://schemas.microsoft.com/office/powerpoint/2010/main" val="30252202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grayscl/>
            <a:lum/>
          </a:blip>
          <a:srcRect/>
          <a:stretch>
            <a:fillRect t="-1000" b="-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95400"/>
            <a:ext cx="8839200" cy="5257800"/>
          </a:xfrm>
        </p:spPr>
        <p:txBody>
          <a:bodyPr>
            <a:normAutofit fontScale="25000" lnSpcReduction="20000"/>
          </a:bodyPr>
          <a:lstStyle/>
          <a:p>
            <a:pPr marL="0" indent="0">
              <a:buNone/>
            </a:pPr>
            <a:r>
              <a:rPr lang="en-US" b="1" dirty="0"/>
              <a:t>                 </a:t>
            </a:r>
            <a:r>
              <a:rPr lang="en-US" dirty="0"/>
              <a:t/>
            </a:r>
            <a:br>
              <a:rPr lang="en-US" dirty="0"/>
            </a:br>
            <a:r>
              <a:rPr lang="en-US" sz="8000" b="1" dirty="0">
                <a:hlinkClick r:id="rId3"/>
              </a:rPr>
              <a:t>Get their emails and phone numbers </a:t>
            </a:r>
            <a:r>
              <a:rPr lang="en-US" sz="8000" b="1" u="sng" dirty="0">
                <a:hlinkClick r:id="rId3"/>
              </a:rPr>
              <a:t>HERE</a:t>
            </a:r>
            <a:r>
              <a:rPr lang="en-US" sz="8000" b="1" dirty="0">
                <a:hlinkClick r:id="rId3"/>
              </a:rPr>
              <a:t>!</a:t>
            </a:r>
            <a:endParaRPr lang="en-US" sz="8000" dirty="0"/>
          </a:p>
          <a:p>
            <a:pPr marL="0" indent="0">
              <a:buNone/>
            </a:pPr>
            <a:r>
              <a:rPr lang="en-US" sz="8000" dirty="0"/>
              <a:t/>
            </a:r>
            <a:br>
              <a:rPr lang="en-US" sz="8000" dirty="0"/>
            </a:br>
            <a:r>
              <a:rPr lang="en-US" sz="8000" b="1" dirty="0" smtClean="0"/>
              <a:t>You might use,  </a:t>
            </a:r>
            <a:r>
              <a:rPr lang="en-US" sz="8000" b="1" dirty="0"/>
              <a:t>“I </a:t>
            </a:r>
            <a:r>
              <a:rPr lang="en-US" sz="8000" b="1" dirty="0" smtClean="0"/>
              <a:t>CARE: </a:t>
            </a:r>
            <a:r>
              <a:rPr lang="en-US" sz="8000" b="1" dirty="0"/>
              <a:t>I Care About Renewable Energies</a:t>
            </a:r>
            <a:r>
              <a:rPr lang="en-US" sz="8000" b="1" dirty="0" smtClean="0"/>
              <a:t>!”</a:t>
            </a:r>
            <a:r>
              <a:rPr lang="en-US" sz="8000" b="1" dirty="0"/>
              <a:t/>
            </a:r>
            <a:br>
              <a:rPr lang="en-US" sz="8000" b="1" dirty="0"/>
            </a:br>
            <a:r>
              <a:rPr lang="en-US" sz="8000" b="1" dirty="0" smtClean="0"/>
              <a:t>First </a:t>
            </a:r>
            <a:r>
              <a:rPr lang="en-US" sz="8000" b="1" dirty="0"/>
              <a:t>used at Carleton College</a:t>
            </a:r>
          </a:p>
          <a:p>
            <a:pPr marL="0" indent="0">
              <a:buNone/>
            </a:pPr>
            <a:r>
              <a:rPr lang="en-US" sz="8000" dirty="0" smtClean="0"/>
              <a:t>(Doesn’t even mention climate change.)</a:t>
            </a:r>
            <a:br>
              <a:rPr lang="en-US" sz="8000" dirty="0" smtClean="0"/>
            </a:br>
            <a:r>
              <a:rPr lang="en-US" sz="8000" dirty="0"/>
              <a:t/>
            </a:r>
            <a:br>
              <a:rPr lang="en-US" sz="8000" dirty="0"/>
            </a:br>
            <a:r>
              <a:rPr lang="en-US" sz="8000" i="1" dirty="0"/>
              <a:t>“Hello, my name is ____________ and I am a voter. My address is _______. I care about renewable energies and energy efficiency and want a rapid ramp up of their implementation. Please work on energy policies to make this happen. This will produce jobs, help the economy, increase health, and protect the environment. Let me know what you do."</a:t>
            </a:r>
            <a:r>
              <a:rPr lang="en-US" sz="8000" dirty="0"/>
              <a:t/>
            </a:r>
            <a:br>
              <a:rPr lang="en-US" sz="8000" dirty="0"/>
            </a:br>
            <a:r>
              <a:rPr lang="en-US" sz="8000" dirty="0"/>
              <a:t/>
            </a:r>
            <a:br>
              <a:rPr lang="en-US" sz="8000" dirty="0"/>
            </a:br>
            <a:r>
              <a:rPr lang="en-US" sz="8000" b="1" dirty="0"/>
              <a:t>Tips for contacting your legislators:</a:t>
            </a:r>
            <a:endParaRPr lang="en-US" sz="8000" dirty="0"/>
          </a:p>
          <a:p>
            <a:pPr fontAlgn="base"/>
            <a:r>
              <a:rPr lang="en-US" sz="8000" dirty="0"/>
              <a:t>Emails and phone calls are best.</a:t>
            </a:r>
          </a:p>
          <a:p>
            <a:pPr fontAlgn="base"/>
            <a:r>
              <a:rPr lang="en-US" sz="8000" dirty="0"/>
              <a:t>Be brief. Stick to one issue per email/call.</a:t>
            </a:r>
          </a:p>
          <a:p>
            <a:pPr fontAlgn="base"/>
            <a:r>
              <a:rPr lang="en-US" sz="8000" dirty="0"/>
              <a:t>Introduce yourself/include your contact info</a:t>
            </a:r>
          </a:p>
          <a:p>
            <a:pPr fontAlgn="base"/>
            <a:r>
              <a:rPr lang="en-US" sz="8000" dirty="0"/>
              <a:t>Be polite! Anger and rudeness will not leave a favorable impression.</a:t>
            </a:r>
          </a:p>
          <a:p>
            <a:pPr marL="0" lvl="0" indent="0">
              <a:buNone/>
            </a:pPr>
            <a:endParaRPr lang="en-US" sz="9600" dirty="0" smtClean="0">
              <a:solidFill>
                <a:prstClr val="black"/>
              </a:solidFill>
              <a:hlinkClick r:id="rId4"/>
            </a:endParaRPr>
          </a:p>
          <a:p>
            <a:pPr marL="0" lvl="0" indent="0">
              <a:buNone/>
            </a:pPr>
            <a:r>
              <a:rPr lang="en-US" sz="11200" dirty="0" smtClean="0">
                <a:solidFill>
                  <a:prstClr val="black"/>
                </a:solidFill>
                <a:hlinkClick r:id="rId4"/>
              </a:rPr>
              <a:t>For this </a:t>
            </a:r>
            <a:r>
              <a:rPr lang="en-US" sz="11200" dirty="0">
                <a:solidFill>
                  <a:prstClr val="black"/>
                </a:solidFill>
                <a:hlinkClick r:id="rId4"/>
              </a:rPr>
              <a:t>slide, go </a:t>
            </a:r>
            <a:r>
              <a:rPr lang="en-US" sz="11200" dirty="0" smtClean="0">
                <a:solidFill>
                  <a:prstClr val="black"/>
                </a:solidFill>
                <a:hlinkClick r:id="rId4"/>
              </a:rPr>
              <a:t>to: http</a:t>
            </a:r>
            <a:r>
              <a:rPr lang="en-US" sz="11200" dirty="0">
                <a:solidFill>
                  <a:prstClr val="black"/>
                </a:solidFill>
                <a:hlinkClick r:id="rId4"/>
              </a:rPr>
              <a:t>://</a:t>
            </a:r>
            <a:r>
              <a:rPr lang="en-US" sz="11200" dirty="0" smtClean="0">
                <a:solidFill>
                  <a:prstClr val="black"/>
                </a:solidFill>
                <a:hlinkClick r:id="rId4"/>
              </a:rPr>
              <a:t>bit.ly/ClimatePolicySolutions</a:t>
            </a:r>
            <a:endParaRPr lang="en-US" sz="5600" dirty="0" smtClean="0"/>
          </a:p>
          <a:p>
            <a:pPr marL="0" indent="0">
              <a:buNone/>
            </a:pPr>
            <a:r>
              <a:rPr lang="en-US" sz="8000" dirty="0"/>
              <a:t/>
            </a:r>
            <a:br>
              <a:rPr lang="en-US" sz="8000" dirty="0"/>
            </a:br>
            <a:endParaRPr lang="en-US" sz="8000" dirty="0"/>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25384" b="13076"/>
          <a:stretch/>
        </p:blipFill>
        <p:spPr>
          <a:xfrm>
            <a:off x="6947210" y="975519"/>
            <a:ext cx="1752600" cy="1628321"/>
          </a:xfrm>
          <a:prstGeom prst="rect">
            <a:avLst/>
          </a:prstGeom>
          <a:effectLst>
            <a:outerShdw blurRad="50800" dist="38100" dir="18900000" sx="101000" sy="101000" algn="bl" rotWithShape="0">
              <a:srgbClr val="0D1869">
                <a:alpha val="40000"/>
              </a:srgbClr>
            </a:outerShdw>
          </a:effectLst>
        </p:spPr>
      </p:pic>
      <p:sp>
        <p:nvSpPr>
          <p:cNvPr id="6" name="Title 1"/>
          <p:cNvSpPr txBox="1">
            <a:spLocks/>
          </p:cNvSpPr>
          <p:nvPr/>
        </p:nvSpPr>
        <p:spPr>
          <a:xfrm>
            <a:off x="457200" y="-152400"/>
            <a:ext cx="8229600" cy="157003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Want to contact your </a:t>
            </a:r>
            <a:r>
              <a:rPr lang="en-US" b="1" dirty="0" smtClean="0"/>
              <a:t>legislators?</a:t>
            </a:r>
            <a:endParaRPr lang="en-US" dirty="0"/>
          </a:p>
        </p:txBody>
      </p:sp>
    </p:spTree>
    <p:extLst>
      <p:ext uri="{BB962C8B-B14F-4D97-AF65-F5344CB8AC3E}">
        <p14:creationId xmlns:p14="http://schemas.microsoft.com/office/powerpoint/2010/main" val="9261493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1000" b="-1000"/>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990600"/>
            <a:ext cx="8229600" cy="5715000"/>
          </a:xfrm>
        </p:spPr>
        <p:txBody>
          <a:bodyPr>
            <a:noAutofit/>
          </a:bodyPr>
          <a:lstStyle/>
          <a:p>
            <a:pPr marL="0" indent="0">
              <a:buNone/>
            </a:pPr>
            <a:endParaRPr lang="en-US" sz="2400" dirty="0" smtClean="0"/>
          </a:p>
          <a:p>
            <a:pPr marL="0" indent="0">
              <a:buNone/>
            </a:pPr>
            <a:r>
              <a:rPr lang="en-US" sz="2400" dirty="0" smtClean="0"/>
              <a:t>From US Dept. of Education funded “Sustainability </a:t>
            </a:r>
            <a:r>
              <a:rPr lang="en-US" sz="2400" dirty="0"/>
              <a:t>Improves Student </a:t>
            </a:r>
            <a:r>
              <a:rPr lang="en-US" sz="2400" dirty="0" smtClean="0"/>
              <a:t>Learning” </a:t>
            </a:r>
            <a:r>
              <a:rPr lang="en-US" sz="2400" dirty="0"/>
              <a:t>at </a:t>
            </a:r>
            <a:r>
              <a:rPr lang="en-US" sz="2400" u="sng" dirty="0">
                <a:hlinkClick r:id="rId3"/>
              </a:rPr>
              <a:t>http://SERC.carleton.edu/SISL</a:t>
            </a:r>
            <a:r>
              <a:rPr lang="en-US" sz="2400" dirty="0" smtClean="0"/>
              <a:t>:</a:t>
            </a:r>
          </a:p>
          <a:p>
            <a:pPr marL="0" indent="0">
              <a:buNone/>
            </a:pPr>
            <a:endParaRPr lang="en-US" sz="1600" dirty="0"/>
          </a:p>
          <a:p>
            <a:pPr fontAlgn="base"/>
            <a:r>
              <a:rPr lang="en-US" sz="2400" dirty="0" smtClean="0"/>
              <a:t>Students </a:t>
            </a:r>
            <a:r>
              <a:rPr lang="en-US" sz="2400" dirty="0"/>
              <a:t>who participate in civic engagement learn more academic content (</a:t>
            </a:r>
            <a:r>
              <a:rPr lang="en-US" sz="2400" dirty="0" err="1"/>
              <a:t>Gallini</a:t>
            </a:r>
            <a:r>
              <a:rPr lang="en-US" sz="2400" dirty="0"/>
              <a:t> and </a:t>
            </a:r>
            <a:r>
              <a:rPr lang="en-US" sz="2400" dirty="0" err="1"/>
              <a:t>Moely</a:t>
            </a:r>
            <a:r>
              <a:rPr lang="en-US" sz="2400" dirty="0"/>
              <a:t> 2003).</a:t>
            </a:r>
            <a:br>
              <a:rPr lang="en-US" sz="2400" dirty="0"/>
            </a:br>
            <a:endParaRPr lang="en-US" sz="1600" dirty="0"/>
          </a:p>
          <a:p>
            <a:pPr fontAlgn="base"/>
            <a:r>
              <a:rPr lang="en-US" sz="2400" dirty="0"/>
              <a:t>Civically engaged students learn higher-order skills—including critical thinking, writing, communication, mathematics, and technology—at more advanced levels of aptitude (Cress 2004).</a:t>
            </a:r>
            <a:br>
              <a:rPr lang="en-US" sz="2400" dirty="0"/>
            </a:br>
            <a:endParaRPr lang="en-US" sz="1600" dirty="0"/>
          </a:p>
          <a:p>
            <a:pPr fontAlgn="base"/>
            <a:r>
              <a:rPr lang="en-US" sz="2400" dirty="0"/>
              <a:t>Civic engagement increases students' emotional intelligence and motivates them toward conscientious community action (</a:t>
            </a:r>
            <a:r>
              <a:rPr lang="en-US" sz="2400" dirty="0" err="1"/>
              <a:t>Bernacki</a:t>
            </a:r>
            <a:r>
              <a:rPr lang="en-US" sz="2400" dirty="0"/>
              <a:t> and Jaeger 2008).</a:t>
            </a:r>
          </a:p>
          <a:p>
            <a:pPr marL="0" indent="0">
              <a:buNone/>
            </a:pPr>
            <a:r>
              <a:rPr lang="en-US" sz="2400" dirty="0"/>
              <a:t/>
            </a:r>
            <a:br>
              <a:rPr lang="en-US" sz="2400" dirty="0"/>
            </a:br>
            <a:endParaRPr lang="en-US" sz="2400" dirty="0"/>
          </a:p>
        </p:txBody>
      </p:sp>
      <p:sp>
        <p:nvSpPr>
          <p:cNvPr id="5" name="Title 1"/>
          <p:cNvSpPr txBox="1">
            <a:spLocks/>
          </p:cNvSpPr>
          <p:nvPr/>
        </p:nvSpPr>
        <p:spPr>
          <a:xfrm>
            <a:off x="609600" y="152400"/>
            <a:ext cx="8229600" cy="9906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t>Don’t include civic engagement?</a:t>
            </a:r>
            <a:br>
              <a:rPr lang="en-US" sz="3600" dirty="0"/>
            </a:br>
            <a:r>
              <a:rPr lang="en-US" sz="3600" dirty="0"/>
              <a:t>It improves </a:t>
            </a:r>
            <a:r>
              <a:rPr lang="en-US" sz="3600" dirty="0" smtClean="0"/>
              <a:t>learning:</a:t>
            </a:r>
            <a:endParaRPr lang="en-US" sz="3600" dirty="0"/>
          </a:p>
        </p:txBody>
      </p:sp>
    </p:spTree>
    <p:extLst>
      <p:ext uri="{BB962C8B-B14F-4D97-AF65-F5344CB8AC3E}">
        <p14:creationId xmlns:p14="http://schemas.microsoft.com/office/powerpoint/2010/main" val="884605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Expected Outcomes if you use this in your teaching</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More engaged and inspired student learning</a:t>
            </a:r>
          </a:p>
          <a:p>
            <a:r>
              <a:rPr lang="en-US" dirty="0" smtClean="0"/>
              <a:t>More empowerment of students to help solve societal problems</a:t>
            </a:r>
          </a:p>
          <a:p>
            <a:r>
              <a:rPr lang="en-US" dirty="0" smtClean="0"/>
              <a:t>Less frustration, worry and cynicism </a:t>
            </a:r>
          </a:p>
          <a:p>
            <a:r>
              <a:rPr lang="en-US" dirty="0" smtClean="0"/>
              <a:t>A stronger democracy</a:t>
            </a:r>
          </a:p>
          <a:p>
            <a:r>
              <a:rPr lang="en-US" dirty="0" smtClean="0"/>
              <a:t>A healthier economy</a:t>
            </a:r>
          </a:p>
          <a:p>
            <a:r>
              <a:rPr lang="en-US" dirty="0" smtClean="0"/>
              <a:t>A healthier environment</a:t>
            </a:r>
          </a:p>
          <a:p>
            <a:r>
              <a:rPr lang="en-US" dirty="0" smtClean="0"/>
              <a:t>Less disruptive climate change</a:t>
            </a:r>
          </a:p>
          <a:p>
            <a:r>
              <a:rPr lang="en-US" dirty="0" smtClean="0"/>
              <a:t>Skill building for “citizenship” and employment</a:t>
            </a:r>
            <a:endParaRPr lang="en-US" dirty="0"/>
          </a:p>
        </p:txBody>
      </p:sp>
    </p:spTree>
    <p:extLst>
      <p:ext uri="{BB962C8B-B14F-4D97-AF65-F5344CB8AC3E}">
        <p14:creationId xmlns:p14="http://schemas.microsoft.com/office/powerpoint/2010/main" val="36003254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fontScale="92500" lnSpcReduction="10000"/>
          </a:bodyPr>
          <a:lstStyle/>
          <a:p>
            <a:pPr marL="0" indent="0">
              <a:buNone/>
            </a:pPr>
            <a:endParaRPr lang="en-US" dirty="0"/>
          </a:p>
          <a:p>
            <a:pPr marL="0" indent="0">
              <a:buNone/>
            </a:pPr>
            <a:r>
              <a:rPr lang="en-US" b="1" u="sng" dirty="0" smtClean="0">
                <a:solidFill>
                  <a:srgbClr val="002060"/>
                </a:solidFill>
              </a:rPr>
              <a:t>Short Video </a:t>
            </a:r>
            <a:r>
              <a:rPr lang="en-US" dirty="0" smtClean="0"/>
              <a:t>to share with students in class or as assignment </a:t>
            </a:r>
          </a:p>
          <a:p>
            <a:pPr marL="0" indent="0">
              <a:buNone/>
            </a:pPr>
            <a:endParaRPr lang="en-US" sz="1400" dirty="0" smtClean="0"/>
          </a:p>
          <a:p>
            <a:pPr marL="0" indent="0">
              <a:buNone/>
            </a:pPr>
            <a:r>
              <a:rPr lang="en-US" dirty="0" smtClean="0"/>
              <a:t> </a:t>
            </a:r>
            <a:endParaRPr lang="en-US" sz="4100" dirty="0" smtClean="0"/>
          </a:p>
          <a:p>
            <a:pPr lvl="1"/>
            <a:r>
              <a:rPr lang="en-US" dirty="0" smtClean="0"/>
              <a:t>Motivates the students to help create solutions</a:t>
            </a:r>
          </a:p>
          <a:p>
            <a:pPr lvl="1"/>
            <a:r>
              <a:rPr lang="en-US" dirty="0" smtClean="0"/>
              <a:t>Quickly educates them and links them to opportunities</a:t>
            </a:r>
          </a:p>
          <a:p>
            <a:pPr lvl="1"/>
            <a:r>
              <a:rPr lang="en-US" dirty="0" smtClean="0"/>
              <a:t>Some phrases are designed for inclusion</a:t>
            </a:r>
            <a:br>
              <a:rPr lang="en-US" dirty="0" smtClean="0"/>
            </a:br>
            <a:endParaRPr lang="en-US" dirty="0"/>
          </a:p>
        </p:txBody>
      </p:sp>
      <p:sp>
        <p:nvSpPr>
          <p:cNvPr id="5" name="Title 1"/>
          <p:cNvSpPr>
            <a:spLocks noGrp="1"/>
          </p:cNvSpPr>
          <p:nvPr>
            <p:ph type="title"/>
          </p:nvPr>
        </p:nvSpPr>
        <p:spPr>
          <a:xfrm>
            <a:off x="457200" y="274638"/>
            <a:ext cx="8229600" cy="1143000"/>
          </a:xfrm>
        </p:spPr>
        <p:txBody>
          <a:bodyPr>
            <a:normAutofit/>
          </a:bodyPr>
          <a:lstStyle/>
          <a:p>
            <a:r>
              <a:rPr lang="en-US" dirty="0"/>
              <a:t>Components </a:t>
            </a:r>
            <a:r>
              <a:rPr lang="en-US" dirty="0" smtClean="0"/>
              <a:t>for Educators:</a:t>
            </a:r>
            <a:endParaRPr lang="en-US" dirty="0"/>
          </a:p>
        </p:txBody>
      </p:sp>
    </p:spTree>
    <p:extLst>
      <p:ext uri="{BB962C8B-B14F-4D97-AF65-F5344CB8AC3E}">
        <p14:creationId xmlns:p14="http://schemas.microsoft.com/office/powerpoint/2010/main" val="3707417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3" end="3"/>
                                            </p:txEl>
                                          </p:spTgt>
                                        </p:tgtEl>
                                        <p:attrNameLst>
                                          <p:attrName>style.visibility</p:attrName>
                                        </p:attrNameLst>
                                      </p:cBhvr>
                                      <p:to>
                                        <p:strVal val="visible"/>
                                      </p:to>
                                    </p:set>
                                    <p:animEffect transition="in" filter="fade">
                                      <p:cBhvr>
                                        <p:cTn id="10" dur="750"/>
                                        <p:tgtEl>
                                          <p:spTgt spid="4">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Components for educators:</a:t>
            </a:r>
            <a:r>
              <a:rPr lang="en-US" dirty="0"/>
              <a:t/>
            </a:r>
            <a:br>
              <a:rPr lang="en-US" dirty="0"/>
            </a:br>
            <a:r>
              <a:rPr lang="en-US" dirty="0" smtClean="0"/>
              <a:t>on faculty page</a:t>
            </a:r>
            <a:br>
              <a:rPr lang="en-US" dirty="0" smtClean="0"/>
            </a:br>
            <a:endParaRPr lang="en-US" dirty="0"/>
          </a:p>
        </p:txBody>
      </p:sp>
      <p:sp>
        <p:nvSpPr>
          <p:cNvPr id="4" name="Content Placeholder 3"/>
          <p:cNvSpPr>
            <a:spLocks noGrp="1"/>
          </p:cNvSpPr>
          <p:nvPr>
            <p:ph idx="1"/>
          </p:nvPr>
        </p:nvSpPr>
        <p:spPr/>
        <p:txBody>
          <a:bodyPr>
            <a:normAutofit/>
          </a:bodyPr>
          <a:lstStyle/>
          <a:p>
            <a:pPr marL="0" indent="0">
              <a:buNone/>
            </a:pPr>
            <a:endParaRPr lang="en-US" dirty="0"/>
          </a:p>
          <a:p>
            <a:pPr marL="0" indent="0">
              <a:buNone/>
            </a:pPr>
            <a:r>
              <a:rPr lang="en-US" b="1" dirty="0" smtClean="0">
                <a:solidFill>
                  <a:srgbClr val="002060"/>
                </a:solidFill>
              </a:rPr>
              <a:t>Short Assignments to be change maker: attitudes and skills.</a:t>
            </a:r>
            <a:br>
              <a:rPr lang="en-US" b="1" dirty="0" smtClean="0">
                <a:solidFill>
                  <a:srgbClr val="002060"/>
                </a:solidFill>
              </a:rPr>
            </a:br>
            <a:r>
              <a:rPr lang="en-US" b="1" dirty="0" smtClean="0">
                <a:solidFill>
                  <a:srgbClr val="002060"/>
                </a:solidFill>
              </a:rPr>
              <a:t/>
            </a:r>
            <a:br>
              <a:rPr lang="en-US" b="1" dirty="0" smtClean="0">
                <a:solidFill>
                  <a:srgbClr val="002060"/>
                </a:solidFill>
              </a:rPr>
            </a:br>
            <a:endParaRPr lang="en-US" b="1" dirty="0"/>
          </a:p>
          <a:p>
            <a:pPr marL="457200" lvl="1" indent="0">
              <a:buNone/>
            </a:pPr>
            <a:r>
              <a:rPr lang="en-US" sz="3200" b="1" dirty="0"/>
              <a:t/>
            </a:r>
            <a:br>
              <a:rPr lang="en-US" sz="3200" b="1" dirty="0"/>
            </a:br>
            <a:endParaRPr lang="en-US" sz="3200" b="1" i="1"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4404360"/>
            <a:ext cx="3418499" cy="2191258"/>
          </a:xfrm>
          <a:prstGeom prst="rect">
            <a:avLst/>
          </a:prstGeom>
          <a:effectLst>
            <a:outerShdw blurRad="50800" dist="38100" dir="2700000" sx="101000" sy="101000" algn="tl" rotWithShape="0">
              <a:prstClr val="black">
                <a:alpha val="40000"/>
              </a:prst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 y="4410710"/>
            <a:ext cx="3505200" cy="2184908"/>
          </a:xfrm>
          <a:prstGeom prst="rect">
            <a:avLst/>
          </a:prstGeom>
          <a:effectLst>
            <a:outerShdw blurRad="50800" dist="38100" dir="8100000" sx="101000" sy="101000" algn="tr" rotWithShape="0">
              <a:prstClr val="black">
                <a:alpha val="40000"/>
              </a:prstClr>
            </a:outerShdw>
          </a:effectLst>
        </p:spPr>
      </p:pic>
    </p:spTree>
    <p:extLst>
      <p:ext uri="{BB962C8B-B14F-4D97-AF65-F5344CB8AC3E}">
        <p14:creationId xmlns:p14="http://schemas.microsoft.com/office/powerpoint/2010/main" val="14325820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grayscl/>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a:normAutofit fontScale="90000"/>
          </a:bodyPr>
          <a:lstStyle/>
          <a:p>
            <a:r>
              <a:rPr lang="en-US" dirty="0" smtClean="0"/>
              <a:t>Assignments Doc</a:t>
            </a:r>
            <a:endParaRPr lang="en-US" dirty="0"/>
          </a:p>
        </p:txBody>
      </p:sp>
      <p:sp>
        <p:nvSpPr>
          <p:cNvPr id="3" name="Content Placeholder 2"/>
          <p:cNvSpPr>
            <a:spLocks noGrp="1"/>
          </p:cNvSpPr>
          <p:nvPr>
            <p:ph idx="1"/>
          </p:nvPr>
        </p:nvSpPr>
        <p:spPr>
          <a:xfrm>
            <a:off x="457200" y="685800"/>
            <a:ext cx="8229600" cy="5867400"/>
          </a:xfrm>
        </p:spPr>
        <p:txBody>
          <a:bodyPr>
            <a:normAutofit fontScale="92500" lnSpcReduction="10000"/>
          </a:bodyPr>
          <a:lstStyle/>
          <a:p>
            <a:pPr marL="0" indent="0">
              <a:buNone/>
            </a:pPr>
            <a:r>
              <a:rPr lang="en-US" b="1" dirty="0" smtClean="0"/>
              <a:t>Part </a:t>
            </a:r>
            <a:r>
              <a:rPr lang="en-US" b="1" dirty="0"/>
              <a:t>I </a:t>
            </a:r>
            <a:r>
              <a:rPr lang="en-US" b="1" dirty="0" smtClean="0"/>
              <a:t>–Video and/or slides </a:t>
            </a:r>
            <a:br>
              <a:rPr lang="en-US" b="1" dirty="0" smtClean="0"/>
            </a:br>
            <a:r>
              <a:rPr lang="en-US" dirty="0" smtClean="0"/>
              <a:t>“</a:t>
            </a:r>
            <a:r>
              <a:rPr lang="en-US" b="1" dirty="0" smtClean="0"/>
              <a:t>Climate </a:t>
            </a:r>
            <a:r>
              <a:rPr lang="en-US" b="1" dirty="0"/>
              <a:t>Solutions: Civic Engagement and Energy </a:t>
            </a:r>
            <a:r>
              <a:rPr lang="en-US" dirty="0" smtClean="0"/>
              <a:t>”</a:t>
            </a:r>
            <a:endParaRPr lang="en-US" dirty="0"/>
          </a:p>
          <a:p>
            <a:pPr marL="0" indent="0">
              <a:buNone/>
            </a:pPr>
            <a:r>
              <a:rPr lang="en-US" dirty="0"/>
              <a:t/>
            </a:r>
            <a:br>
              <a:rPr lang="en-US" dirty="0"/>
            </a:br>
            <a:r>
              <a:rPr lang="en-US" b="1" dirty="0" smtClean="0"/>
              <a:t>Part </a:t>
            </a:r>
            <a:r>
              <a:rPr lang="en-US" b="1" dirty="0"/>
              <a:t>II - Engagement and Reflection Assignment</a:t>
            </a:r>
            <a:br>
              <a:rPr lang="en-US" b="1" dirty="0"/>
            </a:br>
            <a:r>
              <a:rPr lang="en-US" b="1" i="1" dirty="0"/>
              <a:t>A quick but impactful assignment for students</a:t>
            </a:r>
            <a:endParaRPr lang="en-US" dirty="0"/>
          </a:p>
          <a:p>
            <a:pPr marL="914400" lvl="1" indent="-514350">
              <a:buFont typeface="+mj-lt"/>
              <a:buAutoNum type="alphaLcParenR"/>
            </a:pPr>
            <a:r>
              <a:rPr lang="en-US" dirty="0" smtClean="0"/>
              <a:t>Go </a:t>
            </a:r>
            <a:r>
              <a:rPr lang="en-US" dirty="0"/>
              <a:t>to link </a:t>
            </a:r>
            <a:r>
              <a:rPr lang="en-US" dirty="0" smtClean="0"/>
              <a:t>(at </a:t>
            </a:r>
            <a:r>
              <a:rPr lang="en-US" dirty="0"/>
              <a:t>end of </a:t>
            </a:r>
            <a:r>
              <a:rPr lang="en-US" dirty="0" smtClean="0"/>
              <a:t>video) </a:t>
            </a:r>
            <a:r>
              <a:rPr lang="en-US" dirty="0"/>
              <a:t>- </a:t>
            </a:r>
            <a:r>
              <a:rPr lang="en-US" u="sng" dirty="0">
                <a:hlinkClick r:id="rId3"/>
              </a:rPr>
              <a:t>http://climatefixes.org</a:t>
            </a:r>
            <a:r>
              <a:rPr lang="en-US" u="sng" dirty="0"/>
              <a:t> </a:t>
            </a:r>
          </a:p>
          <a:p>
            <a:pPr marL="914400" lvl="1" indent="-514350">
              <a:buFont typeface="+mj-lt"/>
              <a:buAutoNum type="alphaLcParenR"/>
            </a:pPr>
            <a:r>
              <a:rPr lang="en-US" dirty="0" smtClean="0"/>
              <a:t>Sign up for at least two of these organizations for </a:t>
            </a:r>
            <a:br>
              <a:rPr lang="en-US" dirty="0" smtClean="0"/>
            </a:br>
            <a:r>
              <a:rPr lang="en-US" dirty="0" smtClean="0"/>
              <a:t>energy policy info/alerts.</a:t>
            </a:r>
          </a:p>
          <a:p>
            <a:pPr marL="914400" lvl="1" indent="-514350">
              <a:buFont typeface="+mj-lt"/>
              <a:buAutoNum type="alphaLcParenR"/>
            </a:pPr>
            <a:r>
              <a:rPr lang="en-US" dirty="0" smtClean="0"/>
              <a:t>Describe which organizations you signed up for.</a:t>
            </a:r>
          </a:p>
          <a:p>
            <a:pPr marL="914400" lvl="1" indent="-514350">
              <a:buFont typeface="+mj-lt"/>
              <a:buAutoNum type="alphaLcParenR"/>
            </a:pPr>
            <a:r>
              <a:rPr lang="en-US" dirty="0" smtClean="0"/>
              <a:t>Explain why you chose those organizations.</a:t>
            </a:r>
          </a:p>
          <a:p>
            <a:pPr marL="914400" lvl="1" indent="-514350">
              <a:buFont typeface="+mj-lt"/>
              <a:buAutoNum type="alphaLcParenR"/>
            </a:pPr>
            <a:r>
              <a:rPr lang="en-US" dirty="0" smtClean="0"/>
              <a:t>Specify what you hope to accomplish.</a:t>
            </a:r>
          </a:p>
          <a:p>
            <a:pPr marL="0" indent="0">
              <a:buNone/>
            </a:pPr>
            <a:r>
              <a:rPr lang="en-US" dirty="0" smtClean="0"/>
              <a:t/>
            </a:r>
            <a:br>
              <a:rPr lang="en-US" dirty="0" smtClean="0"/>
            </a:br>
            <a:r>
              <a:rPr lang="en-US" sz="3600" b="1" dirty="0" smtClean="0"/>
              <a:t>Part III - Multiple Choice Questions</a:t>
            </a:r>
            <a:endParaRPr lang="en-US" sz="36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4953000"/>
            <a:ext cx="1752600" cy="1752600"/>
          </a:xfrm>
          <a:prstGeom prst="rect">
            <a:avLst/>
          </a:prstGeom>
          <a:effectLst>
            <a:outerShdw blurRad="50800" dist="38100" dir="2700000" sx="102000" sy="102000" algn="tl" rotWithShape="0">
              <a:prstClr val="black">
                <a:alpha val="40000"/>
              </a:prstClr>
            </a:outerShdw>
          </a:effectLst>
        </p:spPr>
      </p:pic>
    </p:spTree>
    <p:extLst>
      <p:ext uri="{BB962C8B-B14F-4D97-AF65-F5344CB8AC3E}">
        <p14:creationId xmlns:p14="http://schemas.microsoft.com/office/powerpoint/2010/main" val="530218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400" y="0"/>
            <a:ext cx="9601200" cy="76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79221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Components for educators:</a:t>
            </a:r>
            <a:r>
              <a:rPr lang="en-US" dirty="0"/>
              <a:t/>
            </a:r>
            <a:br>
              <a:rPr lang="en-US" dirty="0"/>
            </a:br>
            <a:r>
              <a:rPr lang="en-US" sz="3600" dirty="0" smtClean="0"/>
              <a:t/>
            </a:r>
            <a:br>
              <a:rPr lang="en-US" sz="3600" dirty="0" smtClean="0"/>
            </a:br>
            <a:endParaRPr lang="en-US" dirty="0"/>
          </a:p>
        </p:txBody>
      </p:sp>
      <p:sp>
        <p:nvSpPr>
          <p:cNvPr id="4" name="Content Placeholder 3"/>
          <p:cNvSpPr>
            <a:spLocks noGrp="1"/>
          </p:cNvSpPr>
          <p:nvPr>
            <p:ph idx="1"/>
          </p:nvPr>
        </p:nvSpPr>
        <p:spPr/>
        <p:txBody>
          <a:bodyPr>
            <a:normAutofit/>
          </a:bodyPr>
          <a:lstStyle/>
          <a:p>
            <a:pPr marL="0" indent="0">
              <a:buNone/>
            </a:pPr>
            <a:endParaRPr lang="en-US" sz="2000" dirty="0"/>
          </a:p>
          <a:p>
            <a:pPr marL="0" indent="0">
              <a:buNone/>
            </a:pPr>
            <a:r>
              <a:rPr lang="en-US" b="1" u="sng" dirty="0" smtClean="0">
                <a:solidFill>
                  <a:srgbClr val="002060"/>
                </a:solidFill>
              </a:rPr>
              <a:t>Key Facts on Renewable Energies</a:t>
            </a:r>
          </a:p>
          <a:p>
            <a:pPr marL="0" indent="0">
              <a:buNone/>
            </a:pPr>
            <a:endParaRPr lang="en-US" sz="1600" b="1" dirty="0" smtClean="0">
              <a:solidFill>
                <a:srgbClr val="002060"/>
              </a:solidFill>
            </a:endParaRPr>
          </a:p>
          <a:p>
            <a:pPr marL="0" indent="0">
              <a:buNone/>
            </a:pPr>
            <a:r>
              <a:rPr lang="en-US" b="1" dirty="0" smtClean="0">
                <a:solidFill>
                  <a:srgbClr val="002060"/>
                </a:solidFill>
              </a:rPr>
              <a:t>Extension of the “Call for Energy Literacy” developed with a DANS Fellow from the </a:t>
            </a:r>
            <a:br>
              <a:rPr lang="en-US" b="1" dirty="0" smtClean="0">
                <a:solidFill>
                  <a:srgbClr val="002060"/>
                </a:solidFill>
              </a:rPr>
            </a:br>
            <a:r>
              <a:rPr lang="en-US" b="1" dirty="0" smtClean="0">
                <a:solidFill>
                  <a:srgbClr val="002060"/>
                </a:solidFill>
              </a:rPr>
              <a:t> MIT Energy Lab </a:t>
            </a:r>
            <a:r>
              <a:rPr lang="en-US" dirty="0"/>
              <a:t/>
            </a:r>
            <a:br>
              <a:rPr lang="en-US" dirty="0"/>
            </a:b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200" y="4572000"/>
            <a:ext cx="2170176" cy="2170176"/>
          </a:xfrm>
          <a:prstGeom prst="rect">
            <a:avLst/>
          </a:prstGeom>
        </p:spPr>
      </p:pic>
    </p:spTree>
    <p:extLst>
      <p:ext uri="{BB962C8B-B14F-4D97-AF65-F5344CB8AC3E}">
        <p14:creationId xmlns:p14="http://schemas.microsoft.com/office/powerpoint/2010/main" val="14325820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duotone>
              <a:schemeClr val="accent1">
                <a:shade val="45000"/>
                <a:satMod val="135000"/>
              </a:schemeClr>
              <a:prstClr val="white"/>
            </a:duotone>
            <a:extLst>
              <a:ext uri="{BEBA8EAE-BF5A-486C-A8C5-ECC9F3942E4B}">
                <a14:imgProps xmlns:a14="http://schemas.microsoft.com/office/drawing/2010/main">
                  <a14:imgLayer r:embed="rId3">
                    <a14:imgEffect>
                      <a14:artisticTexturizer/>
                    </a14:imgEffect>
                  </a14:imgLayer>
                </a14:imgProps>
              </a:ext>
            </a:extLst>
          </a:blip>
          <a:srcRect/>
          <a:stretch>
            <a:fillRect t="-1000" b="-1000"/>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b="0" dirty="0" smtClean="0">
                <a:effectLst/>
              </a:rPr>
              <a:t/>
            </a:r>
            <a:br>
              <a:rPr lang="en-US" b="0" dirty="0" smtClean="0">
                <a:effectLst/>
              </a:rPr>
            </a:br>
            <a:r>
              <a:rPr lang="en-US" b="0" dirty="0" smtClean="0">
                <a:effectLst/>
              </a:rPr>
              <a:t/>
            </a:r>
            <a:br>
              <a:rPr lang="en-US" b="0" dirty="0" smtClean="0">
                <a:effectLst/>
              </a:rPr>
            </a:br>
            <a:r>
              <a:rPr lang="en-US" dirty="0" smtClean="0"/>
              <a:t>Key</a:t>
            </a:r>
            <a:r>
              <a:rPr lang="en-US" b="0" dirty="0" smtClean="0">
                <a:effectLst/>
              </a:rPr>
              <a:t> Clean Energy Facts</a:t>
            </a:r>
            <a:br>
              <a:rPr lang="en-US" b="0" dirty="0" smtClean="0">
                <a:effectLst/>
              </a:rPr>
            </a:br>
            <a:r>
              <a:rPr lang="en-US" b="0" dirty="0" smtClean="0">
                <a:effectLst/>
              </a:rPr>
              <a:t/>
            </a:r>
            <a:br>
              <a:rPr lang="en-US" b="0" dirty="0" smtClean="0">
                <a:effectLst/>
              </a:rPr>
            </a:br>
            <a:endParaRPr lang="en-US" dirty="0"/>
          </a:p>
        </p:txBody>
      </p:sp>
      <p:sp>
        <p:nvSpPr>
          <p:cNvPr id="7" name="Content Placeholder 6"/>
          <p:cNvSpPr>
            <a:spLocks noGrp="1"/>
          </p:cNvSpPr>
          <p:nvPr>
            <p:ph idx="1"/>
          </p:nvPr>
        </p:nvSpPr>
        <p:spPr/>
        <p:txBody>
          <a:bodyPr>
            <a:normAutofit lnSpcReduction="10000"/>
          </a:bodyPr>
          <a:lstStyle/>
          <a:p>
            <a:r>
              <a:rPr lang="en-US" dirty="0" smtClean="0"/>
              <a:t>Right now, we have the technology to supply 80% of the electricity needs of the US with renewables and energy efficiency (EERE).  </a:t>
            </a:r>
            <a:br>
              <a:rPr lang="en-US" dirty="0" smtClean="0"/>
            </a:br>
            <a:r>
              <a:rPr lang="en-US" sz="2200" dirty="0" smtClean="0"/>
              <a:t>From the National Renewable Energy Lab Energy Futures Analysis - </a:t>
            </a:r>
            <a:r>
              <a:rPr lang="en-US" sz="2200" dirty="0" smtClean="0">
                <a:hlinkClick r:id="rId4"/>
              </a:rPr>
              <a:t>http://www.nrel.gov/analysis/re_futures/</a:t>
            </a:r>
            <a:r>
              <a:rPr lang="en-US" sz="2200" b="0" dirty="0" smtClean="0">
                <a:effectLst/>
              </a:rPr>
              <a:t/>
            </a:r>
            <a:br>
              <a:rPr lang="en-US" sz="2200" b="0" dirty="0" smtClean="0">
                <a:effectLst/>
              </a:rPr>
            </a:br>
            <a:endParaRPr lang="en-US" sz="2200" dirty="0"/>
          </a:p>
          <a:p>
            <a:r>
              <a:rPr lang="en-US" dirty="0" smtClean="0"/>
              <a:t>We can ramp up to 80% of our electricity needs from EERE instead of today's 15%. We already have the technologies that </a:t>
            </a:r>
            <a:r>
              <a:rPr lang="en-US" b="1" dirty="0" smtClean="0"/>
              <a:t>pay for themselves </a:t>
            </a:r>
            <a:r>
              <a:rPr lang="en-US" dirty="0" smtClean="0"/>
              <a:t>and provide lower cost. </a:t>
            </a:r>
            <a:endParaRPr lang="en-US" dirty="0"/>
          </a:p>
          <a:p>
            <a:endParaRPr lang="en-US" dirty="0" smtClean="0"/>
          </a:p>
        </p:txBody>
      </p:sp>
    </p:spTree>
    <p:extLst>
      <p:ext uri="{BB962C8B-B14F-4D97-AF65-F5344CB8AC3E}">
        <p14:creationId xmlns:p14="http://schemas.microsoft.com/office/powerpoint/2010/main" val="981190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Benefits </a:t>
            </a:r>
            <a:r>
              <a:rPr lang="en-US" dirty="0" smtClean="0"/>
              <a:t>of using these materials</a:t>
            </a:r>
            <a:endParaRPr lang="en-US" dirty="0"/>
          </a:p>
        </p:txBody>
      </p:sp>
      <p:sp>
        <p:nvSpPr>
          <p:cNvPr id="3" name="Content Placeholder 2"/>
          <p:cNvSpPr>
            <a:spLocks noGrp="1"/>
          </p:cNvSpPr>
          <p:nvPr>
            <p:ph idx="1"/>
          </p:nvPr>
        </p:nvSpPr>
        <p:spPr>
          <a:xfrm>
            <a:off x="76200" y="1600200"/>
            <a:ext cx="9067800" cy="4525963"/>
          </a:xfrm>
        </p:spPr>
        <p:txBody>
          <a:bodyPr>
            <a:normAutofit fontScale="77500" lnSpcReduction="20000"/>
          </a:bodyPr>
          <a:lstStyle/>
          <a:p>
            <a:r>
              <a:rPr lang="en-US" dirty="0" smtClean="0"/>
              <a:t>Easy to use in any course/topic</a:t>
            </a:r>
          </a:p>
          <a:p>
            <a:r>
              <a:rPr lang="en-US" dirty="0"/>
              <a:t>More engaged and inspired student learning</a:t>
            </a:r>
          </a:p>
          <a:p>
            <a:r>
              <a:rPr lang="en-US" dirty="0"/>
              <a:t>More empowerment of students to help solve societal problems</a:t>
            </a:r>
          </a:p>
          <a:p>
            <a:r>
              <a:rPr lang="en-US" dirty="0"/>
              <a:t>Less frustration, worry and cynicism </a:t>
            </a:r>
          </a:p>
          <a:p>
            <a:r>
              <a:rPr lang="en-US" dirty="0"/>
              <a:t>A stronger democracy</a:t>
            </a:r>
          </a:p>
          <a:p>
            <a:r>
              <a:rPr lang="en-US" dirty="0"/>
              <a:t>A healthier economy</a:t>
            </a:r>
          </a:p>
          <a:p>
            <a:r>
              <a:rPr lang="en-US" dirty="0"/>
              <a:t>A healthier environment</a:t>
            </a:r>
          </a:p>
          <a:p>
            <a:r>
              <a:rPr lang="en-US" dirty="0"/>
              <a:t>Less disruptive climate change</a:t>
            </a:r>
          </a:p>
          <a:p>
            <a:r>
              <a:rPr lang="en-US" dirty="0"/>
              <a:t>Skill building for “citizenship”, critical thinking, and employment</a:t>
            </a:r>
          </a:p>
          <a:p>
            <a:r>
              <a:rPr lang="en-US" dirty="0" smtClean="0"/>
              <a:t>Energy experts will keep materials updated </a:t>
            </a:r>
          </a:p>
          <a:p>
            <a:endParaRPr lang="en-US" dirty="0"/>
          </a:p>
          <a:p>
            <a:endParaRPr lang="en-US" dirty="0"/>
          </a:p>
        </p:txBody>
      </p:sp>
    </p:spTree>
    <p:extLst>
      <p:ext uri="{BB962C8B-B14F-4D97-AF65-F5344CB8AC3E}">
        <p14:creationId xmlns:p14="http://schemas.microsoft.com/office/powerpoint/2010/main" val="94291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duotone>
              <a:schemeClr val="accent1">
                <a:shade val="45000"/>
                <a:satMod val="135000"/>
              </a:schemeClr>
              <a:prstClr val="white"/>
            </a:duotone>
            <a:lum/>
            <a:extLst>
              <a:ext uri="{BEBA8EAE-BF5A-486C-A8C5-ECC9F3942E4B}">
                <a14:imgProps xmlns:a14="http://schemas.microsoft.com/office/drawing/2010/main">
                  <a14:imgLayer r:embed="rId3">
                    <a14:imgEffect>
                      <a14:saturation sat="0"/>
                    </a14:imgEffect>
                  </a14:imgLayer>
                </a14:imgProps>
              </a:ext>
            </a:extLst>
          </a:blip>
          <a:srcRect/>
          <a:stretch>
            <a:fillRect l="-6000" r="-6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36136" y="381001"/>
            <a:ext cx="8855464" cy="4953000"/>
          </a:xfrm>
        </p:spPr>
        <p:txBody>
          <a:bodyPr>
            <a:normAutofit/>
          </a:bodyPr>
          <a:lstStyle/>
          <a:p>
            <a:pPr marL="0" indent="0" algn="ctr">
              <a:buNone/>
            </a:pPr>
            <a:r>
              <a:rPr lang="en-US" dirty="0" smtClean="0"/>
              <a:t>Changing what you do</a:t>
            </a:r>
            <a:br>
              <a:rPr lang="en-US" dirty="0" smtClean="0"/>
            </a:br>
            <a:r>
              <a:rPr lang="en-US" dirty="0" smtClean="0"/>
              <a:t>takes effort, but the impacts are </a:t>
            </a:r>
            <a:br>
              <a:rPr lang="en-US" dirty="0" smtClean="0"/>
            </a:br>
            <a:r>
              <a:rPr lang="en-US" sz="4400" dirty="0" smtClean="0"/>
              <a:t>powerful and positive!</a:t>
            </a:r>
          </a:p>
          <a:p>
            <a:pPr marL="0" indent="0" algn="ctr">
              <a:buNone/>
            </a:pPr>
            <a:endParaRPr lang="en-US" sz="1900" dirty="0" smtClean="0"/>
          </a:p>
          <a:p>
            <a:pPr marL="0" indent="0" algn="ctr">
              <a:buNone/>
            </a:pPr>
            <a:r>
              <a:rPr lang="en-US" sz="4000" dirty="0" smtClean="0"/>
              <a:t>Reduces despair and worry,</a:t>
            </a:r>
          </a:p>
          <a:p>
            <a:pPr marL="0" indent="0" algn="ctr">
              <a:buNone/>
            </a:pPr>
            <a:r>
              <a:rPr lang="en-US" sz="4000" dirty="0" smtClean="0"/>
              <a:t>Moves us to solutions,</a:t>
            </a:r>
          </a:p>
          <a:p>
            <a:pPr marL="0" indent="0" algn="ctr">
              <a:buNone/>
            </a:pPr>
            <a:r>
              <a:rPr lang="en-US" sz="4000" dirty="0" smtClean="0"/>
              <a:t>Provides skills for life long efforts!</a:t>
            </a:r>
            <a:r>
              <a:rPr lang="en-US" b="1" dirty="0" smtClean="0">
                <a:solidFill>
                  <a:srgbClr val="FF0000"/>
                </a:solidFill>
              </a:rPr>
              <a:t> </a:t>
            </a:r>
            <a:endParaRPr lang="en-US" b="1" dirty="0">
              <a:solidFill>
                <a:srgbClr val="FF0000"/>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7000" y="5029200"/>
            <a:ext cx="2551289" cy="170788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1574" y="5029200"/>
            <a:ext cx="2552700" cy="1715095"/>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3189"/>
          <a:stretch/>
        </p:blipFill>
        <p:spPr>
          <a:xfrm>
            <a:off x="136136" y="5001705"/>
            <a:ext cx="2782712" cy="1722389"/>
          </a:xfrm>
          <a:prstGeom prst="rect">
            <a:avLst/>
          </a:prstGeom>
        </p:spPr>
      </p:pic>
    </p:spTree>
    <p:extLst>
      <p:ext uri="{BB962C8B-B14F-4D97-AF65-F5344CB8AC3E}">
        <p14:creationId xmlns:p14="http://schemas.microsoft.com/office/powerpoint/2010/main" val="24178904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normAutofit fontScale="90000"/>
          </a:bodyPr>
          <a:lstStyle/>
          <a:p>
            <a:r>
              <a:rPr lang="en-US" b="1" dirty="0" smtClean="0">
                <a:solidFill>
                  <a:srgbClr val="FF0000"/>
                </a:solidFill>
              </a:rPr>
              <a:t>Next Steps From </a:t>
            </a:r>
            <a:r>
              <a:rPr lang="en-US" b="1" dirty="0">
                <a:solidFill>
                  <a:srgbClr val="FF0000"/>
                </a:solidFill>
              </a:rPr>
              <a:t>This Webinar</a:t>
            </a:r>
            <a:br>
              <a:rPr lang="en-US" b="1" dirty="0">
                <a:solidFill>
                  <a:srgbClr val="FF0000"/>
                </a:solidFill>
              </a:rPr>
            </a:br>
            <a:r>
              <a:rPr lang="en-US" b="1" dirty="0">
                <a:solidFill>
                  <a:srgbClr val="FF0000"/>
                </a:solidFill>
              </a:rPr>
              <a:t>Use resources on this link</a:t>
            </a:r>
            <a:r>
              <a:rPr lang="en-US" b="1" dirty="0" smtClean="0">
                <a:solidFill>
                  <a:srgbClr val="FF0000"/>
                </a:solidFill>
              </a:rPr>
              <a:t>:</a:t>
            </a:r>
            <a:r>
              <a:rPr lang="en-US" dirty="0" smtClean="0"/>
              <a:t/>
            </a:r>
            <a:br>
              <a:rPr lang="en-US" dirty="0" smtClean="0"/>
            </a:br>
            <a:r>
              <a:rPr lang="en-US" sz="3100" dirty="0" smtClean="0"/>
              <a:t> </a:t>
            </a:r>
            <a:r>
              <a:rPr lang="en-US" sz="3100" b="1" u="sng" dirty="0">
                <a:solidFill>
                  <a:srgbClr val="FF0000"/>
                </a:solidFill>
                <a:hlinkClick r:id="rId2"/>
              </a:rPr>
              <a:t>www.EarthforceResources.org/upcoming-webinars</a:t>
            </a:r>
            <a:r>
              <a:rPr lang="en-US" sz="3100" b="1" u="sng" dirty="0">
                <a:solidFill>
                  <a:srgbClr val="FF0000"/>
                </a:solidFill>
              </a:rPr>
              <a:t> </a:t>
            </a:r>
            <a:r>
              <a:rPr lang="en-US" b="1" u="sng" dirty="0">
                <a:solidFill>
                  <a:srgbClr val="FF0000"/>
                </a:solidFill>
              </a:rPr>
              <a:t/>
            </a:r>
            <a:br>
              <a:rPr lang="en-US" b="1" u="sng" dirty="0">
                <a:solidFill>
                  <a:srgbClr val="FF0000"/>
                </a:solidFill>
              </a:rPr>
            </a:br>
            <a:endParaRPr lang="en-US" dirty="0"/>
          </a:p>
        </p:txBody>
      </p:sp>
      <p:sp>
        <p:nvSpPr>
          <p:cNvPr id="3" name="Content Placeholder 2"/>
          <p:cNvSpPr>
            <a:spLocks noGrp="1"/>
          </p:cNvSpPr>
          <p:nvPr>
            <p:ph idx="1"/>
          </p:nvPr>
        </p:nvSpPr>
        <p:spPr>
          <a:xfrm>
            <a:off x="457200" y="1981200"/>
            <a:ext cx="8229600" cy="4572000"/>
          </a:xfrm>
        </p:spPr>
        <p:txBody>
          <a:bodyPr>
            <a:normAutofit fontScale="62500" lnSpcReduction="20000"/>
          </a:bodyPr>
          <a:lstStyle/>
          <a:p>
            <a:pPr marL="0" indent="0">
              <a:buNone/>
            </a:pPr>
            <a:endParaRPr lang="en-US" b="1" u="sng" dirty="0" smtClean="0">
              <a:solidFill>
                <a:srgbClr val="FF0000"/>
              </a:solidFill>
            </a:endParaRPr>
          </a:p>
          <a:p>
            <a:pPr marL="514350" indent="-514350" fontAlgn="base">
              <a:buFont typeface="+mj-lt"/>
              <a:buAutoNum type="arabicPeriod"/>
            </a:pPr>
            <a:r>
              <a:rPr lang="en-US" sz="3400" b="1" u="sng" dirty="0" smtClean="0">
                <a:solidFill>
                  <a:srgbClr val="7030A0"/>
                </a:solidFill>
                <a:hlinkClick r:id="rId3"/>
              </a:rPr>
              <a:t>Beyond </a:t>
            </a:r>
            <a:r>
              <a:rPr lang="en-US" sz="3400" b="1" u="sng" dirty="0">
                <a:solidFill>
                  <a:srgbClr val="7030A0"/>
                </a:solidFill>
                <a:hlinkClick r:id="rId3"/>
              </a:rPr>
              <a:t>Doom and Gloom: Climate Solutions Educator </a:t>
            </a:r>
            <a:r>
              <a:rPr lang="en-US" sz="3400" b="1" u="sng" dirty="0" smtClean="0">
                <a:solidFill>
                  <a:srgbClr val="7030A0"/>
                </a:solidFill>
                <a:hlinkClick r:id="rId3"/>
              </a:rPr>
              <a:t>Page</a:t>
            </a:r>
            <a:r>
              <a:rPr lang="en-US" sz="3400" u="sng" dirty="0">
                <a:solidFill>
                  <a:srgbClr val="7030A0"/>
                </a:solidFill>
                <a:hlinkClick r:id="rId3"/>
              </a:rPr>
              <a:t> </a:t>
            </a:r>
            <a:endParaRPr lang="en-US" sz="3400" dirty="0">
              <a:solidFill>
                <a:srgbClr val="7030A0"/>
              </a:solidFill>
            </a:endParaRPr>
          </a:p>
          <a:p>
            <a:pPr marL="514350" indent="-514350" fontAlgn="base">
              <a:buFont typeface="+mj-lt"/>
              <a:buAutoNum type="arabicPeriod"/>
            </a:pPr>
            <a:r>
              <a:rPr lang="en-US" sz="3400" b="1" u="sng" dirty="0">
                <a:solidFill>
                  <a:srgbClr val="7030A0"/>
                </a:solidFill>
                <a:hlinkClick r:id="rId4"/>
              </a:rPr>
              <a:t>Beyond Doom and Gloom: Climate Solutions Student </a:t>
            </a:r>
            <a:r>
              <a:rPr lang="en-US" sz="3400" b="1" u="sng" dirty="0" smtClean="0">
                <a:solidFill>
                  <a:srgbClr val="7030A0"/>
                </a:solidFill>
                <a:hlinkClick r:id="rId4"/>
              </a:rPr>
              <a:t>Page</a:t>
            </a:r>
            <a:endParaRPr lang="en-US" sz="3400" b="1" u="sng" dirty="0" smtClean="0">
              <a:solidFill>
                <a:srgbClr val="7030A0"/>
              </a:solidFill>
            </a:endParaRPr>
          </a:p>
          <a:p>
            <a:pPr marL="400050" lvl="1" indent="0" fontAlgn="base">
              <a:buNone/>
            </a:pPr>
            <a:r>
              <a:rPr lang="en-US" sz="3000" b="1" dirty="0">
                <a:solidFill>
                  <a:srgbClr val="7030A0"/>
                </a:solidFill>
              </a:rPr>
              <a:t> </a:t>
            </a:r>
            <a:r>
              <a:rPr lang="en-US" sz="3000" b="1" dirty="0" smtClean="0">
                <a:solidFill>
                  <a:srgbClr val="7030A0"/>
                </a:solidFill>
              </a:rPr>
              <a:t>          </a:t>
            </a:r>
            <a:r>
              <a:rPr lang="en-US" sz="3000" b="1" dirty="0" smtClean="0">
                <a:solidFill>
                  <a:srgbClr val="7030A0"/>
                </a:solidFill>
                <a:hlinkClick r:id="rId5"/>
              </a:rPr>
              <a:t>Course</a:t>
            </a:r>
            <a:r>
              <a:rPr lang="en-US" sz="3000" b="1" dirty="0" smtClean="0">
                <a:solidFill>
                  <a:srgbClr val="7030A0"/>
                </a:solidFill>
              </a:rPr>
              <a:t> and </a:t>
            </a:r>
            <a:r>
              <a:rPr lang="en-US" sz="3000" b="1" dirty="0" smtClean="0">
                <a:solidFill>
                  <a:srgbClr val="7030A0"/>
                </a:solidFill>
                <a:hlinkClick r:id="rId6"/>
              </a:rPr>
              <a:t>Community</a:t>
            </a:r>
            <a:r>
              <a:rPr lang="en-US" sz="3000" b="1" dirty="0" smtClean="0">
                <a:solidFill>
                  <a:srgbClr val="7030A0"/>
                </a:solidFill>
              </a:rPr>
              <a:t> Energy Conversations</a:t>
            </a:r>
            <a:endParaRPr lang="en-US" sz="3000" dirty="0">
              <a:solidFill>
                <a:srgbClr val="7030A0"/>
              </a:solidFill>
            </a:endParaRPr>
          </a:p>
          <a:p>
            <a:pPr marL="514350" indent="-514350" fontAlgn="base">
              <a:buFont typeface="+mj-lt"/>
              <a:buAutoNum type="arabicPeriod"/>
            </a:pPr>
            <a:r>
              <a:rPr lang="en-US" sz="3400" b="1" u="sng" dirty="0">
                <a:solidFill>
                  <a:srgbClr val="7030A0"/>
                </a:solidFill>
                <a:hlinkClick r:id="rId7"/>
              </a:rPr>
              <a:t>Empowering Students With Civic </a:t>
            </a:r>
            <a:r>
              <a:rPr lang="en-US" sz="3400" b="1" u="sng" dirty="0" smtClean="0">
                <a:solidFill>
                  <a:srgbClr val="7030A0"/>
                </a:solidFill>
                <a:hlinkClick r:id="rId7"/>
              </a:rPr>
              <a:t>Action  </a:t>
            </a:r>
            <a:endParaRPr lang="en-US" sz="3400" dirty="0">
              <a:solidFill>
                <a:srgbClr val="7030A0"/>
              </a:solidFill>
            </a:endParaRPr>
          </a:p>
          <a:p>
            <a:pPr marL="514350" indent="-514350" fontAlgn="base">
              <a:buFont typeface="+mj-lt"/>
              <a:buAutoNum type="arabicPeriod"/>
            </a:pPr>
            <a:r>
              <a:rPr lang="en-US" sz="3400" b="1" u="sng" dirty="0">
                <a:solidFill>
                  <a:srgbClr val="7030A0"/>
                </a:solidFill>
                <a:hlinkClick r:id="rId8"/>
              </a:rPr>
              <a:t>Key Components of Sustainability Assignments</a:t>
            </a:r>
            <a:endParaRPr lang="en-US" sz="3400" dirty="0">
              <a:solidFill>
                <a:srgbClr val="7030A0"/>
              </a:solidFill>
            </a:endParaRPr>
          </a:p>
          <a:p>
            <a:pPr marL="514350" indent="-514350" fontAlgn="base">
              <a:buFont typeface="+mj-lt"/>
              <a:buAutoNum type="arabicPeriod"/>
            </a:pPr>
            <a:r>
              <a:rPr lang="en-US" sz="3400" b="1" u="sng" dirty="0">
                <a:solidFill>
                  <a:srgbClr val="7030A0"/>
                </a:solidFill>
                <a:hlinkClick r:id="rId9"/>
              </a:rPr>
              <a:t>Disciplinary Perspectives: Teaching Sustainability In…</a:t>
            </a:r>
            <a:endParaRPr lang="en-US" sz="3400" dirty="0">
              <a:solidFill>
                <a:srgbClr val="7030A0"/>
              </a:solidFill>
            </a:endParaRPr>
          </a:p>
          <a:p>
            <a:pPr marL="514350" indent="-514350" fontAlgn="base">
              <a:buFont typeface="+mj-lt"/>
              <a:buAutoNum type="arabicPeriod"/>
            </a:pPr>
            <a:r>
              <a:rPr lang="en-US" sz="3400" b="1" dirty="0">
                <a:solidFill>
                  <a:srgbClr val="7030A0"/>
                </a:solidFill>
                <a:hlinkClick r:id="rId10"/>
              </a:rPr>
              <a:t>The Shore Line Project</a:t>
            </a:r>
            <a:r>
              <a:rPr lang="en-US" sz="3400" dirty="0">
                <a:solidFill>
                  <a:srgbClr val="7030A0"/>
                </a:solidFill>
              </a:rPr>
              <a:t>: Become a </a:t>
            </a:r>
            <a:r>
              <a:rPr lang="en-US" sz="3400" dirty="0" err="1" smtClean="0">
                <a:solidFill>
                  <a:srgbClr val="7030A0"/>
                </a:solidFill>
              </a:rPr>
              <a:t>Changemaker</a:t>
            </a:r>
            <a:r>
              <a:rPr lang="en-US" sz="3400" dirty="0" smtClean="0">
                <a:solidFill>
                  <a:srgbClr val="7030A0"/>
                </a:solidFill>
              </a:rPr>
              <a:t>!</a:t>
            </a:r>
            <a:endParaRPr lang="en-US" sz="3400" dirty="0">
              <a:solidFill>
                <a:srgbClr val="7030A0"/>
              </a:solidFill>
            </a:endParaRPr>
          </a:p>
          <a:p>
            <a:pPr marL="514350" indent="-514350" fontAlgn="base">
              <a:buFont typeface="+mj-lt"/>
              <a:buAutoNum type="arabicPeriod"/>
            </a:pPr>
            <a:r>
              <a:rPr lang="en-US" sz="3400" b="1" u="sng" dirty="0">
                <a:solidFill>
                  <a:srgbClr val="7030A0"/>
                </a:solidFill>
                <a:hlinkClick r:id="rId11"/>
              </a:rPr>
              <a:t>The Center for Green Schools Resources</a:t>
            </a:r>
            <a:endParaRPr lang="en-US" sz="3400" dirty="0">
              <a:solidFill>
                <a:srgbClr val="7030A0"/>
              </a:solidFill>
            </a:endParaRPr>
          </a:p>
          <a:p>
            <a:pPr marL="514350" indent="-514350" fontAlgn="base">
              <a:buFont typeface="+mj-lt"/>
              <a:buAutoNum type="arabicPeriod"/>
            </a:pPr>
            <a:r>
              <a:rPr lang="en-US" sz="3400" b="1" u="sng" dirty="0">
                <a:solidFill>
                  <a:srgbClr val="7030A0"/>
                </a:solidFill>
                <a:hlinkClick r:id="rId12"/>
              </a:rPr>
              <a:t>The US Partnership K-12 and Teacher </a:t>
            </a:r>
            <a:r>
              <a:rPr lang="en-US" sz="3400" b="1" u="sng" dirty="0" smtClean="0">
                <a:solidFill>
                  <a:srgbClr val="7030A0"/>
                </a:solidFill>
                <a:hlinkClick r:id="rId12"/>
              </a:rPr>
              <a:t>Education</a:t>
            </a:r>
            <a:endParaRPr lang="en-US" sz="3400" b="1" u="sng" dirty="0" smtClean="0">
              <a:solidFill>
                <a:srgbClr val="7030A0"/>
              </a:solidFill>
            </a:endParaRPr>
          </a:p>
          <a:p>
            <a:pPr marL="514350" indent="-514350" fontAlgn="base">
              <a:buFont typeface="+mj-lt"/>
              <a:buAutoNum type="arabicPeriod"/>
            </a:pPr>
            <a:endParaRPr lang="en-US" sz="3400" b="1" u="sng" dirty="0">
              <a:solidFill>
                <a:srgbClr val="7030A0"/>
              </a:solidFill>
            </a:endParaRPr>
          </a:p>
          <a:p>
            <a:r>
              <a:rPr lang="en-US" sz="3400" b="1" dirty="0" smtClean="0">
                <a:solidFill>
                  <a:srgbClr val="7030A0"/>
                </a:solidFill>
              </a:rPr>
              <a:t>Share this initiative! </a:t>
            </a:r>
            <a:br>
              <a:rPr lang="en-US" sz="3400" b="1" dirty="0" smtClean="0">
                <a:solidFill>
                  <a:srgbClr val="7030A0"/>
                </a:solidFill>
              </a:rPr>
            </a:br>
            <a:r>
              <a:rPr lang="en-US" sz="3400" b="1" dirty="0" smtClean="0">
                <a:solidFill>
                  <a:srgbClr val="7030A0"/>
                </a:solidFill>
              </a:rPr>
              <a:t>Contact me, </a:t>
            </a:r>
            <a:r>
              <a:rPr lang="en-US" altLang="en-US" sz="3600" b="1" i="1" dirty="0" smtClean="0"/>
              <a:t>Debra Rowe, at </a:t>
            </a:r>
            <a:r>
              <a:rPr lang="en-US" altLang="en-US" sz="3600" b="1" i="1" dirty="0" smtClean="0">
                <a:hlinkClick r:id="rId13"/>
              </a:rPr>
              <a:t>ClimateFixes@gmail.com</a:t>
            </a:r>
            <a:r>
              <a:rPr lang="en-US" altLang="en-US" sz="3600" b="1" i="1" dirty="0" smtClean="0"/>
              <a:t> </a:t>
            </a:r>
            <a:endParaRPr lang="en-US" sz="3400" dirty="0">
              <a:solidFill>
                <a:srgbClr val="7030A0"/>
              </a:solidFill>
            </a:endParaRPr>
          </a:p>
          <a:p>
            <a:pPr marL="0" indent="0">
              <a:buNone/>
            </a:pPr>
            <a:endParaRPr lang="en-US" sz="3400" b="1" u="sng" dirty="0" smtClean="0">
              <a:solidFill>
                <a:srgbClr val="FF0000"/>
              </a:solidFill>
            </a:endParaRPr>
          </a:p>
        </p:txBody>
      </p:sp>
    </p:spTree>
    <p:extLst>
      <p:ext uri="{BB962C8B-B14F-4D97-AF65-F5344CB8AC3E}">
        <p14:creationId xmlns:p14="http://schemas.microsoft.com/office/powerpoint/2010/main" val="28259889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t="-1000" b="-1000"/>
          </a:stretch>
        </a:blip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28600" y="244475"/>
            <a:ext cx="8613775" cy="1431925"/>
          </a:xfrm>
        </p:spPr>
        <p:txBody>
          <a:bodyPr/>
          <a:lstStyle/>
          <a:p>
            <a:pPr algn="ctr" eaLnBrk="1" hangingPunct="1"/>
            <a:r>
              <a:rPr lang="en-US" altLang="en-US" dirty="0" smtClean="0"/>
              <a:t>The Power of What You Do</a:t>
            </a:r>
          </a:p>
        </p:txBody>
      </p:sp>
      <p:sp>
        <p:nvSpPr>
          <p:cNvPr id="53251" name="Rectangle 4"/>
          <p:cNvSpPr>
            <a:spLocks noGrp="1" noChangeArrowheads="1"/>
          </p:cNvSpPr>
          <p:nvPr>
            <p:ph type="body" sz="half" idx="3"/>
          </p:nvPr>
        </p:nvSpPr>
        <p:spPr>
          <a:xfrm>
            <a:off x="4656138" y="1295400"/>
            <a:ext cx="4487862" cy="5105400"/>
          </a:xfrm>
        </p:spPr>
        <p:txBody>
          <a:bodyPr/>
          <a:lstStyle/>
          <a:p>
            <a:pPr eaLnBrk="1" hangingPunct="1"/>
            <a:r>
              <a:rPr lang="en-US" altLang="en-US" sz="2800" b="1" i="1" dirty="0" smtClean="0"/>
              <a:t>We can choose a sustainable future</a:t>
            </a:r>
          </a:p>
          <a:p>
            <a:pPr eaLnBrk="1" hangingPunct="1"/>
            <a:r>
              <a:rPr lang="en-US" altLang="en-US" sz="2800" b="1" i="1" dirty="0" smtClean="0"/>
              <a:t>Questions/Feedback</a:t>
            </a:r>
          </a:p>
          <a:p>
            <a:pPr marL="0" indent="0" eaLnBrk="1" hangingPunct="1">
              <a:buNone/>
            </a:pPr>
            <a:r>
              <a:rPr lang="en-US" altLang="en-US" sz="2800" b="1" i="1" dirty="0" smtClean="0"/>
              <a:t/>
            </a:r>
            <a:br>
              <a:rPr lang="en-US" altLang="en-US" sz="2800" b="1" i="1" dirty="0" smtClean="0"/>
            </a:br>
            <a:endParaRPr lang="en-US" altLang="en-US" sz="2800" b="1" i="1" dirty="0" smtClean="0"/>
          </a:p>
          <a:p>
            <a:pPr eaLnBrk="1" hangingPunct="1">
              <a:buFontTx/>
              <a:buNone/>
            </a:pPr>
            <a:endParaRPr lang="en-US" altLang="en-US" sz="2800" b="1" i="1" dirty="0" smtClean="0"/>
          </a:p>
        </p:txBody>
      </p:sp>
      <p:pic>
        <p:nvPicPr>
          <p:cNvPr id="2" name="Content Placeholder 1"/>
          <p:cNvPicPr>
            <a:picLocks noGrp="1" noChangeAspect="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5334000" y="4572000"/>
            <a:ext cx="3124754" cy="2099444"/>
          </a:xfrm>
          <a:effectLst>
            <a:outerShdw blurRad="50800" dist="38100" dir="2700000" sx="102000" sy="102000" algn="tl" rotWithShape="0">
              <a:prstClr val="black">
                <a:alpha val="40000"/>
              </a:prstClr>
            </a:outerShdw>
          </a:effectLst>
        </p:spPr>
      </p:pic>
      <p:pic>
        <p:nvPicPr>
          <p:cNvPr id="4" name="Content Placeholder 3"/>
          <p:cNvPicPr>
            <a:picLocks noGrp="1" noChangeAspect="1"/>
          </p:cNvPicPr>
          <p:nvPr>
            <p:ph sz="quarter" idx="2"/>
          </p:nvPr>
        </p:nvPicPr>
        <p:blipFill>
          <a:blip r:embed="rId5" cstate="print">
            <a:extLst>
              <a:ext uri="{28A0092B-C50C-407E-A947-70E740481C1C}">
                <a14:useLocalDpi xmlns:a14="http://schemas.microsoft.com/office/drawing/2010/main" val="0"/>
              </a:ext>
            </a:extLst>
          </a:blip>
          <a:stretch>
            <a:fillRect/>
          </a:stretch>
        </p:blipFill>
        <p:spPr>
          <a:xfrm>
            <a:off x="990600" y="1676400"/>
            <a:ext cx="2977806" cy="4495800"/>
          </a:xfrm>
          <a:effectLst>
            <a:outerShdw blurRad="50800" dist="38100" dir="8100000" sx="102000" sy="102000" algn="tr" rotWithShape="0">
              <a:prstClr val="black">
                <a:alpha val="40000"/>
              </a:prstClr>
            </a:outerShdw>
          </a:effectLst>
        </p:spPr>
      </p:pic>
    </p:spTree>
    <p:extLst>
      <p:ext uri="{BB962C8B-B14F-4D97-AF65-F5344CB8AC3E}">
        <p14:creationId xmlns:p14="http://schemas.microsoft.com/office/powerpoint/2010/main" val="36006332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extLst>
              <a:ext uri="{BEBA8EAE-BF5A-486C-A8C5-ECC9F3942E4B}">
                <a14:imgProps xmlns:a14="http://schemas.microsoft.com/office/drawing/2010/main">
                  <a14:imgLayer r:embed="rId3">
                    <a14:imgEffect>
                      <a14:artisticCement crackSpacing="17"/>
                    </a14:imgEffect>
                  </a14:imgLayer>
                </a14:imgProps>
              </a:ext>
            </a:extLst>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Education for Societal Environmental Solutions</a:t>
            </a:r>
            <a:endParaRPr lang="en-US" dirty="0"/>
          </a:p>
        </p:txBody>
      </p:sp>
      <p:sp>
        <p:nvSpPr>
          <p:cNvPr id="3" name="Content Placeholder 2"/>
          <p:cNvSpPr>
            <a:spLocks noGrp="1"/>
          </p:cNvSpPr>
          <p:nvPr>
            <p:ph idx="1"/>
          </p:nvPr>
        </p:nvSpPr>
        <p:spPr>
          <a:xfrm>
            <a:off x="457200" y="1752600"/>
            <a:ext cx="8229600" cy="4373563"/>
          </a:xfrm>
        </p:spPr>
        <p:txBody>
          <a:bodyPr>
            <a:normAutofit fontScale="92500" lnSpcReduction="20000"/>
          </a:bodyPr>
          <a:lstStyle/>
          <a:p>
            <a:r>
              <a:rPr lang="en-US" dirty="0" smtClean="0"/>
              <a:t>Individual change is not enough,</a:t>
            </a:r>
          </a:p>
          <a:p>
            <a:r>
              <a:rPr lang="en-US" dirty="0" smtClean="0"/>
              <a:t>Change on just the school grounds or </a:t>
            </a:r>
            <a:br>
              <a:rPr lang="en-US" dirty="0" smtClean="0"/>
            </a:br>
            <a:r>
              <a:rPr lang="en-US" dirty="0" smtClean="0"/>
              <a:t>local</a:t>
            </a:r>
            <a:r>
              <a:rPr lang="en-US" dirty="0"/>
              <a:t> </a:t>
            </a:r>
            <a:r>
              <a:rPr lang="en-US" dirty="0" smtClean="0"/>
              <a:t>field projects is not enough,</a:t>
            </a:r>
          </a:p>
          <a:p>
            <a:r>
              <a:rPr lang="en-US" dirty="0" smtClean="0"/>
              <a:t>Papers and presentations are not enough,</a:t>
            </a:r>
          </a:p>
          <a:p>
            <a:r>
              <a:rPr lang="en-US" dirty="0" smtClean="0"/>
              <a:t>Climate change is urgent</a:t>
            </a:r>
          </a:p>
          <a:p>
            <a:r>
              <a:rPr lang="en-US" dirty="0" smtClean="0"/>
              <a:t>Solutions require</a:t>
            </a:r>
            <a:r>
              <a:rPr lang="en-US" dirty="0"/>
              <a:t> </a:t>
            </a:r>
            <a:r>
              <a:rPr lang="en-US" dirty="0" smtClean="0"/>
              <a:t>policy changes to shift society to </a:t>
            </a:r>
            <a:r>
              <a:rPr lang="en-US" dirty="0"/>
              <a:t>green energy </a:t>
            </a:r>
            <a:r>
              <a:rPr lang="en-US" dirty="0" smtClean="0"/>
              <a:t>(less greenhouse gas emissions). </a:t>
            </a:r>
          </a:p>
          <a:p>
            <a:r>
              <a:rPr lang="en-US" b="1" dirty="0" smtClean="0"/>
              <a:t>Students and the public can/need to help. </a:t>
            </a:r>
          </a:p>
          <a:p>
            <a:r>
              <a:rPr lang="en-US" b="1" u="sng" dirty="0" smtClean="0"/>
              <a:t>Students can practice their change skills and build their identity as a </a:t>
            </a:r>
            <a:r>
              <a:rPr lang="en-US" b="1" u="sng" dirty="0" err="1" smtClean="0"/>
              <a:t>changemaker</a:t>
            </a:r>
            <a:r>
              <a:rPr lang="en-US" b="1" u="sng" dirty="0" smtClean="0"/>
              <a:t>. </a:t>
            </a:r>
          </a:p>
          <a:p>
            <a:pPr marL="0" indent="0">
              <a:buNone/>
            </a:pPr>
            <a:endParaRPr lang="en-US" dirty="0"/>
          </a:p>
          <a:p>
            <a:endParaRPr lang="en-US" dirty="0" smtClean="0"/>
          </a:p>
          <a:p>
            <a:endParaRPr lang="en-US" dirty="0"/>
          </a:p>
          <a:p>
            <a:endParaRPr lang="en-US" dirty="0" smtClean="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200" y="1219200"/>
            <a:ext cx="1600200" cy="1600200"/>
          </a:xfrm>
          <a:prstGeom prst="rect">
            <a:avLst/>
          </a:prstGeom>
        </p:spPr>
      </p:pic>
    </p:spTree>
    <p:extLst>
      <p:ext uri="{BB962C8B-B14F-4D97-AF65-F5344CB8AC3E}">
        <p14:creationId xmlns:p14="http://schemas.microsoft.com/office/powerpoint/2010/main" val="65674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0"/>
            <a:duotone>
              <a:schemeClr val="accent1">
                <a:shade val="45000"/>
                <a:satMod val="135000"/>
              </a:schemeClr>
              <a:prstClr val="white"/>
            </a:duotone>
            <a:extLst>
              <a:ext uri="{BEBA8EAE-BF5A-486C-A8C5-ECC9F3942E4B}">
                <a14:imgProps xmlns:a14="http://schemas.microsoft.com/office/drawing/2010/main">
                  <a14:imgLayer r:embed="rId4">
                    <a14:imgEffect>
                      <a14:artisticTexturizer scaling="100"/>
                    </a14:imgEffect>
                  </a14:imgLayer>
                </a14:imgProps>
              </a:ext>
            </a:extLst>
          </a:blip>
          <a:srcRect/>
          <a:stretch>
            <a:fillRect t="-1000" b="-1000"/>
          </a:stretch>
        </a:blip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990600" y="1524000"/>
            <a:ext cx="7086600" cy="5181600"/>
          </a:xfrm>
        </p:spPr>
        <p:txBody>
          <a:bodyPr>
            <a:normAutofit fontScale="90000"/>
          </a:bodyPr>
          <a:lstStyle/>
          <a:p>
            <a:pPr algn="l" eaLnBrk="1" hangingPunct="1"/>
            <a:r>
              <a:rPr lang="en-US" altLang="en-US" sz="3600" dirty="0" smtClean="0">
                <a:cs typeface="Times New Roman" pitchFamily="18" charset="0"/>
              </a:rPr>
              <a:t/>
            </a:r>
            <a:br>
              <a:rPr lang="en-US" altLang="en-US" sz="3600" dirty="0" smtClean="0">
                <a:cs typeface="Times New Roman" pitchFamily="18" charset="0"/>
              </a:rPr>
            </a:br>
            <a:r>
              <a:rPr lang="en-US" altLang="en-US" sz="3600" dirty="0" smtClean="0">
                <a:cs typeface="Times New Roman" pitchFamily="18" charset="0"/>
              </a:rPr>
              <a:t/>
            </a:r>
            <a:br>
              <a:rPr lang="en-US" altLang="en-US" sz="3600" dirty="0" smtClean="0">
                <a:cs typeface="Times New Roman" pitchFamily="18" charset="0"/>
              </a:rPr>
            </a:br>
            <a:r>
              <a:rPr lang="en-US" altLang="en-US" sz="3600" dirty="0" smtClean="0">
                <a:cs typeface="Times New Roman" pitchFamily="18" charset="0"/>
              </a:rPr>
              <a:t/>
            </a:r>
            <a:br>
              <a:rPr lang="en-US" altLang="en-US" sz="3600" dirty="0" smtClean="0">
                <a:cs typeface="Times New Roman" pitchFamily="18" charset="0"/>
              </a:rPr>
            </a:br>
            <a:r>
              <a:rPr lang="en-US" altLang="en-US" sz="3600" dirty="0" smtClean="0">
                <a:cs typeface="Times New Roman" pitchFamily="18" charset="0"/>
              </a:rPr>
              <a:t> </a:t>
            </a:r>
            <a:r>
              <a:rPr lang="en-US" altLang="en-US" sz="2800" dirty="0" smtClean="0">
                <a:cs typeface="Times New Roman" pitchFamily="18" charset="0"/>
              </a:rPr>
              <a:t>“enables people to develop the knowledge and skills to participate in decisions…, that will improve the quality of life now without damaging the planet for the future.” </a:t>
            </a:r>
            <a:br>
              <a:rPr lang="en-US" altLang="en-US" sz="2800" dirty="0" smtClean="0">
                <a:cs typeface="Times New Roman" pitchFamily="18" charset="0"/>
              </a:rPr>
            </a:br>
            <a:r>
              <a:rPr lang="en-US" altLang="en-US" sz="1800" dirty="0" smtClean="0">
                <a:cs typeface="Times New Roman" pitchFamily="18" charset="0"/>
              </a:rPr>
              <a:t>(UN ESD Summit information)</a:t>
            </a:r>
            <a:br>
              <a:rPr lang="en-US" altLang="en-US" sz="1800" dirty="0" smtClean="0">
                <a:cs typeface="Times New Roman" pitchFamily="18" charset="0"/>
              </a:rPr>
            </a:br>
            <a:r>
              <a:rPr lang="en-US" altLang="en-US" sz="1800" dirty="0" smtClean="0">
                <a:cs typeface="Times New Roman" pitchFamily="18" charset="0"/>
              </a:rPr>
              <a:t/>
            </a:r>
            <a:br>
              <a:rPr lang="en-US" altLang="en-US" sz="1800" dirty="0" smtClean="0">
                <a:cs typeface="Times New Roman" pitchFamily="18" charset="0"/>
              </a:rPr>
            </a:br>
            <a:r>
              <a:rPr lang="en-US" altLang="en-US" sz="1800" dirty="0">
                <a:cs typeface="Times New Roman" pitchFamily="18" charset="0"/>
              </a:rPr>
              <a:t/>
            </a:r>
            <a:br>
              <a:rPr lang="en-US" altLang="en-US" sz="1800" dirty="0">
                <a:cs typeface="Times New Roman" pitchFamily="18" charset="0"/>
              </a:rPr>
            </a:br>
            <a:r>
              <a:rPr lang="en-US" altLang="en-US" sz="2800" dirty="0" smtClean="0">
                <a:cs typeface="Times New Roman" pitchFamily="18" charset="0"/>
              </a:rPr>
              <a:t/>
            </a:r>
            <a:br>
              <a:rPr lang="en-US" altLang="en-US" sz="2800" dirty="0" smtClean="0">
                <a:cs typeface="Times New Roman" pitchFamily="18" charset="0"/>
              </a:rPr>
            </a:br>
            <a:r>
              <a:rPr lang="en-US" altLang="en-US" sz="2800" dirty="0" smtClean="0">
                <a:cs typeface="Times New Roman" pitchFamily="18" charset="0"/>
              </a:rPr>
              <a:t/>
            </a:r>
            <a:br>
              <a:rPr lang="en-US" altLang="en-US" sz="2800" dirty="0" smtClean="0">
                <a:cs typeface="Times New Roman" pitchFamily="18" charset="0"/>
              </a:rPr>
            </a:br>
            <a:r>
              <a:rPr lang="en-US" altLang="en-US" sz="2800" dirty="0" smtClean="0">
                <a:cs typeface="Times New Roman" pitchFamily="18" charset="0"/>
              </a:rPr>
              <a:t>Skills needed for Sustainable Development are </a:t>
            </a:r>
            <a:br>
              <a:rPr lang="en-US" altLang="en-US" sz="2800" dirty="0" smtClean="0">
                <a:cs typeface="Times New Roman" pitchFamily="18" charset="0"/>
              </a:rPr>
            </a:br>
            <a:r>
              <a:rPr lang="en-US" altLang="en-US" sz="2800" dirty="0" smtClean="0">
                <a:cs typeface="Times New Roman" pitchFamily="18" charset="0"/>
              </a:rPr>
              <a:t>the same skills employers value! </a:t>
            </a:r>
            <a:br>
              <a:rPr lang="en-US" altLang="en-US" sz="2800" dirty="0" smtClean="0">
                <a:cs typeface="Times New Roman" pitchFamily="18" charset="0"/>
              </a:rPr>
            </a:br>
            <a:r>
              <a:rPr lang="en-US" altLang="en-US" sz="1100" b="0" dirty="0" smtClean="0"/>
              <a:t>Rowe D. and </a:t>
            </a:r>
            <a:r>
              <a:rPr lang="en-US" altLang="en-US" sz="1100" b="0" dirty="0" err="1" smtClean="0"/>
              <a:t>Hiser</a:t>
            </a:r>
            <a:r>
              <a:rPr lang="en-US" altLang="en-US" sz="1100" b="0" dirty="0" smtClean="0"/>
              <a:t> K. (2016) “Higher Education for Sustainable Development in the Community and through Partnerships” in Routledge Handbook of Higher Education for Sustainable Development, ed. Barth, M., </a:t>
            </a:r>
            <a:r>
              <a:rPr lang="en-US" altLang="en-US" sz="1100" b="0" dirty="0" err="1" smtClean="0"/>
              <a:t>Michelsen</a:t>
            </a:r>
            <a:r>
              <a:rPr lang="en-US" altLang="en-US" sz="1100" b="0" dirty="0" smtClean="0"/>
              <a:t>, G., </a:t>
            </a:r>
            <a:r>
              <a:rPr lang="en-US" altLang="en-US" sz="1100" b="0" dirty="0" err="1" smtClean="0"/>
              <a:t>Rieckmann</a:t>
            </a:r>
            <a:r>
              <a:rPr lang="en-US" altLang="en-US" sz="1100" b="0" dirty="0" smtClean="0"/>
              <a:t>, M., &amp; Thomas, I.,  Routledge, Oxford, UK.</a:t>
            </a:r>
            <a:r>
              <a:rPr lang="en-US" altLang="en-US" sz="2800" dirty="0" smtClean="0">
                <a:cs typeface="Times New Roman" pitchFamily="18" charset="0"/>
              </a:rPr>
              <a:t/>
            </a:r>
            <a:br>
              <a:rPr lang="en-US" altLang="en-US" sz="2800" dirty="0" smtClean="0">
                <a:cs typeface="Times New Roman" pitchFamily="18" charset="0"/>
              </a:rPr>
            </a:br>
            <a:r>
              <a:rPr lang="en-US" altLang="en-US" sz="2800" dirty="0" smtClean="0"/>
              <a:t/>
            </a:r>
            <a:br>
              <a:rPr lang="en-US" altLang="en-US" sz="2800" dirty="0" smtClean="0"/>
            </a:br>
            <a:r>
              <a:rPr lang="en-US" altLang="en-US" sz="2800" dirty="0" smtClean="0"/>
              <a:t/>
            </a:r>
            <a:br>
              <a:rPr lang="en-US" altLang="en-US" sz="2800" dirty="0" smtClean="0"/>
            </a:br>
            <a:r>
              <a:rPr lang="en-US" altLang="en-US" dirty="0" smtClean="0">
                <a:cs typeface="Times New Roman" pitchFamily="18" charset="0"/>
              </a:rPr>
              <a:t> </a:t>
            </a:r>
            <a:br>
              <a:rPr lang="en-US" altLang="en-US" dirty="0" smtClean="0">
                <a:cs typeface="Times New Roman" pitchFamily="18" charset="0"/>
              </a:rPr>
            </a:br>
            <a:endParaRPr lang="en-US" altLang="en-US" dirty="0" smtClean="0">
              <a:cs typeface="Times New Roman" pitchFamily="18" charset="0"/>
            </a:endParaRPr>
          </a:p>
        </p:txBody>
      </p:sp>
      <p:sp>
        <p:nvSpPr>
          <p:cNvPr id="3" name="Title 1"/>
          <p:cNvSpPr txBox="1">
            <a:spLocks/>
          </p:cNvSpPr>
          <p:nvPr/>
        </p:nvSpPr>
        <p:spPr>
          <a:xfrm>
            <a:off x="457200" y="274638"/>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3600" dirty="0" smtClean="0">
                <a:cs typeface="Times New Roman" pitchFamily="18" charset="0"/>
              </a:rPr>
              <a:t>Education </a:t>
            </a:r>
            <a:r>
              <a:rPr lang="en-US" altLang="en-US" sz="3600" dirty="0">
                <a:cs typeface="Times New Roman" pitchFamily="18" charset="0"/>
              </a:rPr>
              <a:t>for Sustainable </a:t>
            </a:r>
            <a:r>
              <a:rPr lang="en-US" altLang="en-US" sz="3600" dirty="0" smtClean="0">
                <a:cs typeface="Times New Roman" pitchFamily="18" charset="0"/>
              </a:rPr>
              <a:t>Development (ESD) </a:t>
            </a:r>
            <a:endParaRPr lang="en-US" sz="3600" dirty="0"/>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2599" y="3124200"/>
            <a:ext cx="2514601" cy="1618157"/>
          </a:xfrm>
          <a:prstGeom prst="rect">
            <a:avLst/>
          </a:prstGeom>
        </p:spPr>
      </p:pic>
    </p:spTree>
    <p:extLst>
      <p:ext uri="{BB962C8B-B14F-4D97-AF65-F5344CB8AC3E}">
        <p14:creationId xmlns:p14="http://schemas.microsoft.com/office/powerpoint/2010/main" val="101262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fade">
                                      <p:cBhvr>
                                        <p:cTn id="7" dur="500"/>
                                        <p:tgtEl>
                                          <p:spTgt spid="3072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 for Solutions</a:t>
            </a:r>
            <a:endParaRPr lang="en-US" dirty="0"/>
          </a:p>
        </p:txBody>
      </p:sp>
      <p:sp>
        <p:nvSpPr>
          <p:cNvPr id="3" name="Content Placeholder 2"/>
          <p:cNvSpPr>
            <a:spLocks noGrp="1"/>
          </p:cNvSpPr>
          <p:nvPr>
            <p:ph idx="1"/>
          </p:nvPr>
        </p:nvSpPr>
        <p:spPr>
          <a:xfrm>
            <a:off x="304800" y="1600200"/>
            <a:ext cx="8534400" cy="4525963"/>
          </a:xfrm>
        </p:spPr>
        <p:txBody>
          <a:bodyPr>
            <a:normAutofit fontScale="92500" lnSpcReduction="10000"/>
          </a:bodyPr>
          <a:lstStyle/>
          <a:p>
            <a:r>
              <a:rPr lang="en-US" dirty="0" smtClean="0"/>
              <a:t>Student learning outcomes for ESD consistently  include:</a:t>
            </a:r>
          </a:p>
          <a:p>
            <a:pPr lvl="1"/>
            <a:r>
              <a:rPr lang="en-US" dirty="0" smtClean="0"/>
              <a:t> systems thinking and action, </a:t>
            </a:r>
          </a:p>
          <a:p>
            <a:pPr lvl="1"/>
            <a:r>
              <a:rPr lang="en-US" dirty="0" smtClean="0"/>
              <a:t> change skills,</a:t>
            </a:r>
          </a:p>
          <a:p>
            <a:pPr lvl="1"/>
            <a:r>
              <a:rPr lang="en-US" dirty="0" smtClean="0"/>
              <a:t>  applied problem solving with civic engagement/action.</a:t>
            </a:r>
          </a:p>
          <a:p>
            <a:r>
              <a:rPr lang="en-US" dirty="0" smtClean="0"/>
              <a:t>HOW? </a:t>
            </a:r>
            <a:br>
              <a:rPr lang="en-US" dirty="0" smtClean="0"/>
            </a:br>
            <a:r>
              <a:rPr lang="en-US" dirty="0" smtClean="0"/>
              <a:t>Assignments and student activities to </a:t>
            </a:r>
            <a:br>
              <a:rPr lang="en-US" dirty="0" smtClean="0"/>
            </a:br>
            <a:r>
              <a:rPr lang="en-US" dirty="0" smtClean="0"/>
              <a:t>involve students in civic engagement with policymakers </a:t>
            </a:r>
            <a:r>
              <a:rPr lang="en-US" dirty="0"/>
              <a:t>to shift societies to </a:t>
            </a:r>
            <a:r>
              <a:rPr lang="en-US" dirty="0" smtClean="0"/>
              <a:t>a more sustainable future. </a:t>
            </a:r>
          </a:p>
          <a:p>
            <a:endParaRPr lang="en-US" dirty="0"/>
          </a:p>
          <a:p>
            <a:endParaRPr lang="en-US" dirty="0" smtClean="0"/>
          </a:p>
          <a:p>
            <a:endParaRPr lang="en-US" dirty="0"/>
          </a:p>
          <a:p>
            <a:endParaRPr lang="en-US" dirty="0" smtClean="0"/>
          </a:p>
        </p:txBody>
      </p:sp>
    </p:spTree>
    <p:extLst>
      <p:ext uri="{BB962C8B-B14F-4D97-AF65-F5344CB8AC3E}">
        <p14:creationId xmlns:p14="http://schemas.microsoft.com/office/powerpoint/2010/main" val="193492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7650" name="Oval 2"/>
          <p:cNvSpPr>
            <a:spLocks noChangeArrowheads="1"/>
          </p:cNvSpPr>
          <p:nvPr/>
        </p:nvSpPr>
        <p:spPr bwMode="auto">
          <a:xfrm>
            <a:off x="3657600" y="2362200"/>
            <a:ext cx="1828800" cy="1752600"/>
          </a:xfrm>
          <a:prstGeom prst="ellipse">
            <a:avLst/>
          </a:pr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accent1"/>
              </a:buClr>
              <a:buChar char="•"/>
              <a:defRPr sz="2400">
                <a:solidFill>
                  <a:schemeClr val="tx1"/>
                </a:solidFill>
                <a:latin typeface="Arial" pitchFamily="34" charset="0"/>
              </a:defRPr>
            </a:lvl1pPr>
            <a:lvl2pPr marL="742950" indent="-285750" eaLnBrk="0" hangingPunct="0">
              <a:spcBef>
                <a:spcPct val="20000"/>
              </a:spcBef>
              <a:buClr>
                <a:schemeClr val="accent2"/>
              </a:buClr>
              <a:buSzPct val="100000"/>
              <a:buFont typeface="Times" pitchFamily="18" charset="0"/>
              <a:buChar char="•"/>
              <a:defRPr sz="2100">
                <a:solidFill>
                  <a:schemeClr val="tx1"/>
                </a:solidFill>
                <a:latin typeface="Arial" pitchFamily="34" charset="0"/>
              </a:defRPr>
            </a:lvl2pPr>
            <a:lvl3pPr marL="1143000" indent="-228600" eaLnBrk="0" hangingPunct="0">
              <a:spcBef>
                <a:spcPct val="20000"/>
              </a:spcBef>
              <a:buClr>
                <a:schemeClr val="folHlink"/>
              </a:buClr>
              <a:buChar char="•"/>
              <a:defRPr sz="1900">
                <a:solidFill>
                  <a:schemeClr val="tx1"/>
                </a:solidFill>
                <a:latin typeface="Arial" pitchFamily="34" charset="0"/>
              </a:defRPr>
            </a:lvl3pPr>
            <a:lvl4pPr marL="1600200" indent="-228600" eaLnBrk="0" hangingPunct="0">
              <a:spcBef>
                <a:spcPct val="20000"/>
              </a:spcBef>
              <a:buClr>
                <a:schemeClr val="hlink"/>
              </a:buClr>
              <a:buFont typeface="Times" pitchFamily="18" charset="0"/>
              <a:buChar char="•"/>
              <a:defRPr sz="2000">
                <a:solidFill>
                  <a:schemeClr val="tx1"/>
                </a:solidFill>
                <a:latin typeface="Arial" pitchFamily="34" charset="0"/>
              </a:defRPr>
            </a:lvl4pPr>
            <a:lvl5pPr marL="2057400" indent="-228600" eaLnBrk="0" hangingPunct="0">
              <a:spcBef>
                <a:spcPct val="20000"/>
              </a:spcBef>
              <a:buClr>
                <a:schemeClr val="accent2"/>
              </a:buClr>
              <a:buFont typeface="Times" pitchFamily="18" charset="0"/>
              <a:buChar char="•"/>
              <a:defRPr sz="1700">
                <a:solidFill>
                  <a:schemeClr val="tx1"/>
                </a:solidFill>
                <a:latin typeface="Arial" pitchFamily="34" charset="0"/>
              </a:defRPr>
            </a:lvl5pPr>
            <a:lvl6pPr marL="2514600" indent="-228600" eaLnBrk="0" fontAlgn="base" hangingPunct="0">
              <a:spcBef>
                <a:spcPct val="20000"/>
              </a:spcBef>
              <a:spcAft>
                <a:spcPct val="0"/>
              </a:spcAft>
              <a:buClr>
                <a:schemeClr val="accent2"/>
              </a:buClr>
              <a:buFont typeface="Times" pitchFamily="18" charset="0"/>
              <a:buChar char="•"/>
              <a:defRPr sz="1700">
                <a:solidFill>
                  <a:schemeClr val="tx1"/>
                </a:solidFill>
                <a:latin typeface="Arial" pitchFamily="34" charset="0"/>
              </a:defRPr>
            </a:lvl6pPr>
            <a:lvl7pPr marL="2971800" indent="-228600" eaLnBrk="0" fontAlgn="base" hangingPunct="0">
              <a:spcBef>
                <a:spcPct val="20000"/>
              </a:spcBef>
              <a:spcAft>
                <a:spcPct val="0"/>
              </a:spcAft>
              <a:buClr>
                <a:schemeClr val="accent2"/>
              </a:buClr>
              <a:buFont typeface="Times" pitchFamily="18" charset="0"/>
              <a:buChar char="•"/>
              <a:defRPr sz="1700">
                <a:solidFill>
                  <a:schemeClr val="tx1"/>
                </a:solidFill>
                <a:latin typeface="Arial" pitchFamily="34" charset="0"/>
              </a:defRPr>
            </a:lvl7pPr>
            <a:lvl8pPr marL="3429000" indent="-228600" eaLnBrk="0" fontAlgn="base" hangingPunct="0">
              <a:spcBef>
                <a:spcPct val="20000"/>
              </a:spcBef>
              <a:spcAft>
                <a:spcPct val="0"/>
              </a:spcAft>
              <a:buClr>
                <a:schemeClr val="accent2"/>
              </a:buClr>
              <a:buFont typeface="Times" pitchFamily="18" charset="0"/>
              <a:buChar char="•"/>
              <a:defRPr sz="1700">
                <a:solidFill>
                  <a:schemeClr val="tx1"/>
                </a:solidFill>
                <a:latin typeface="Arial" pitchFamily="34" charset="0"/>
              </a:defRPr>
            </a:lvl8pPr>
            <a:lvl9pPr marL="3886200" indent="-228600" eaLnBrk="0" fontAlgn="base" hangingPunct="0">
              <a:spcBef>
                <a:spcPct val="20000"/>
              </a:spcBef>
              <a:spcAft>
                <a:spcPct val="0"/>
              </a:spcAft>
              <a:buClr>
                <a:schemeClr val="accent2"/>
              </a:buClr>
              <a:buFont typeface="Times" pitchFamily="18" charset="0"/>
              <a:buChar char="•"/>
              <a:defRPr sz="1700">
                <a:solidFill>
                  <a:schemeClr val="tx1"/>
                </a:solidFill>
                <a:latin typeface="Arial" pitchFamily="34" charset="0"/>
              </a:defRPr>
            </a:lvl9pPr>
          </a:lstStyle>
          <a:p>
            <a:pPr>
              <a:spcBef>
                <a:spcPct val="0"/>
              </a:spcBef>
              <a:buClrTx/>
              <a:buFontTx/>
              <a:buNone/>
            </a:pPr>
            <a:endParaRPr lang="en-US" altLang="en-US" sz="3200">
              <a:solidFill>
                <a:srgbClr val="000000"/>
              </a:solidFill>
              <a:latin typeface="Times" pitchFamily="18" charset="0"/>
            </a:endParaRPr>
          </a:p>
        </p:txBody>
      </p:sp>
      <p:sp>
        <p:nvSpPr>
          <p:cNvPr id="27651" name="Text Box 3"/>
          <p:cNvSpPr txBox="1">
            <a:spLocks noChangeArrowheads="1"/>
          </p:cNvSpPr>
          <p:nvPr/>
        </p:nvSpPr>
        <p:spPr bwMode="auto">
          <a:xfrm>
            <a:off x="3657600" y="2590800"/>
            <a:ext cx="18288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Char char="•"/>
              <a:defRPr sz="2400">
                <a:solidFill>
                  <a:schemeClr val="tx1"/>
                </a:solidFill>
                <a:latin typeface="Arial" pitchFamily="34" charset="0"/>
              </a:defRPr>
            </a:lvl1pPr>
            <a:lvl2pPr marL="742950" indent="-285750" eaLnBrk="0" hangingPunct="0">
              <a:spcBef>
                <a:spcPct val="20000"/>
              </a:spcBef>
              <a:buClr>
                <a:schemeClr val="accent2"/>
              </a:buClr>
              <a:buSzPct val="100000"/>
              <a:buFont typeface="Times" pitchFamily="18" charset="0"/>
              <a:buChar char="•"/>
              <a:defRPr sz="2100">
                <a:solidFill>
                  <a:schemeClr val="tx1"/>
                </a:solidFill>
                <a:latin typeface="Arial" pitchFamily="34" charset="0"/>
              </a:defRPr>
            </a:lvl2pPr>
            <a:lvl3pPr marL="1143000" indent="-228600" eaLnBrk="0" hangingPunct="0">
              <a:spcBef>
                <a:spcPct val="20000"/>
              </a:spcBef>
              <a:buClr>
                <a:schemeClr val="folHlink"/>
              </a:buClr>
              <a:buChar char="•"/>
              <a:defRPr sz="1900">
                <a:solidFill>
                  <a:schemeClr val="tx1"/>
                </a:solidFill>
                <a:latin typeface="Arial" pitchFamily="34" charset="0"/>
              </a:defRPr>
            </a:lvl3pPr>
            <a:lvl4pPr marL="1600200" indent="-228600" eaLnBrk="0" hangingPunct="0">
              <a:spcBef>
                <a:spcPct val="20000"/>
              </a:spcBef>
              <a:buClr>
                <a:schemeClr val="hlink"/>
              </a:buClr>
              <a:buFont typeface="Times" pitchFamily="18" charset="0"/>
              <a:buChar char="•"/>
              <a:defRPr sz="2000">
                <a:solidFill>
                  <a:schemeClr val="tx1"/>
                </a:solidFill>
                <a:latin typeface="Arial" pitchFamily="34" charset="0"/>
              </a:defRPr>
            </a:lvl4pPr>
            <a:lvl5pPr marL="2057400" indent="-228600" eaLnBrk="0" hangingPunct="0">
              <a:spcBef>
                <a:spcPct val="20000"/>
              </a:spcBef>
              <a:buClr>
                <a:schemeClr val="accent2"/>
              </a:buClr>
              <a:buFont typeface="Times" pitchFamily="18" charset="0"/>
              <a:buChar char="•"/>
              <a:defRPr sz="1700">
                <a:solidFill>
                  <a:schemeClr val="tx1"/>
                </a:solidFill>
                <a:latin typeface="Arial" pitchFamily="34" charset="0"/>
              </a:defRPr>
            </a:lvl5pPr>
            <a:lvl6pPr marL="2514600" indent="-228600" eaLnBrk="0" fontAlgn="base" hangingPunct="0">
              <a:spcBef>
                <a:spcPct val="20000"/>
              </a:spcBef>
              <a:spcAft>
                <a:spcPct val="0"/>
              </a:spcAft>
              <a:buClr>
                <a:schemeClr val="accent2"/>
              </a:buClr>
              <a:buFont typeface="Times" pitchFamily="18" charset="0"/>
              <a:buChar char="•"/>
              <a:defRPr sz="1700">
                <a:solidFill>
                  <a:schemeClr val="tx1"/>
                </a:solidFill>
                <a:latin typeface="Arial" pitchFamily="34" charset="0"/>
              </a:defRPr>
            </a:lvl6pPr>
            <a:lvl7pPr marL="2971800" indent="-228600" eaLnBrk="0" fontAlgn="base" hangingPunct="0">
              <a:spcBef>
                <a:spcPct val="20000"/>
              </a:spcBef>
              <a:spcAft>
                <a:spcPct val="0"/>
              </a:spcAft>
              <a:buClr>
                <a:schemeClr val="accent2"/>
              </a:buClr>
              <a:buFont typeface="Times" pitchFamily="18" charset="0"/>
              <a:buChar char="•"/>
              <a:defRPr sz="1700">
                <a:solidFill>
                  <a:schemeClr val="tx1"/>
                </a:solidFill>
                <a:latin typeface="Arial" pitchFamily="34" charset="0"/>
              </a:defRPr>
            </a:lvl7pPr>
            <a:lvl8pPr marL="3429000" indent="-228600" eaLnBrk="0" fontAlgn="base" hangingPunct="0">
              <a:spcBef>
                <a:spcPct val="20000"/>
              </a:spcBef>
              <a:spcAft>
                <a:spcPct val="0"/>
              </a:spcAft>
              <a:buClr>
                <a:schemeClr val="accent2"/>
              </a:buClr>
              <a:buFont typeface="Times" pitchFamily="18" charset="0"/>
              <a:buChar char="•"/>
              <a:defRPr sz="1700">
                <a:solidFill>
                  <a:schemeClr val="tx1"/>
                </a:solidFill>
                <a:latin typeface="Arial" pitchFamily="34" charset="0"/>
              </a:defRPr>
            </a:lvl8pPr>
            <a:lvl9pPr marL="3886200" indent="-228600" eaLnBrk="0" fontAlgn="base" hangingPunct="0">
              <a:spcBef>
                <a:spcPct val="20000"/>
              </a:spcBef>
              <a:spcAft>
                <a:spcPct val="0"/>
              </a:spcAft>
              <a:buClr>
                <a:schemeClr val="accent2"/>
              </a:buClr>
              <a:buFont typeface="Times" pitchFamily="18" charset="0"/>
              <a:buChar char="•"/>
              <a:defRPr sz="1700">
                <a:solidFill>
                  <a:schemeClr val="tx1"/>
                </a:solidFill>
                <a:latin typeface="Arial" pitchFamily="34" charset="0"/>
              </a:defRPr>
            </a:lvl9pPr>
          </a:lstStyle>
          <a:p>
            <a:pPr algn="ctr" eaLnBrk="1" hangingPunct="1">
              <a:spcBef>
                <a:spcPct val="0"/>
              </a:spcBef>
              <a:buClrTx/>
              <a:buFontTx/>
              <a:buNone/>
            </a:pPr>
            <a:r>
              <a:rPr lang="en-US" altLang="en-US" sz="2000" dirty="0" smtClean="0">
                <a:solidFill>
                  <a:srgbClr val="2B0BE9"/>
                </a:solidFill>
                <a:latin typeface="Times New Roman" pitchFamily="18" charset="0"/>
              </a:rPr>
              <a:t>Applied Knowledge </a:t>
            </a:r>
            <a:endParaRPr lang="en-US" altLang="en-US" sz="2000" dirty="0">
              <a:solidFill>
                <a:srgbClr val="2B0BE9"/>
              </a:solidFill>
              <a:latin typeface="Times New Roman" pitchFamily="18" charset="0"/>
            </a:endParaRPr>
          </a:p>
          <a:p>
            <a:pPr algn="ctr" eaLnBrk="1" hangingPunct="1">
              <a:spcBef>
                <a:spcPct val="0"/>
              </a:spcBef>
              <a:buClrTx/>
              <a:buFontTx/>
              <a:buNone/>
            </a:pPr>
            <a:r>
              <a:rPr lang="en-US" altLang="en-US" sz="2000" dirty="0" smtClean="0">
                <a:solidFill>
                  <a:srgbClr val="2B0BE9"/>
                </a:solidFill>
                <a:latin typeface="Times New Roman" pitchFamily="18" charset="0"/>
              </a:rPr>
              <a:t> and </a:t>
            </a:r>
            <a:br>
              <a:rPr lang="en-US" altLang="en-US" sz="2000" dirty="0" smtClean="0">
                <a:solidFill>
                  <a:srgbClr val="2B0BE9"/>
                </a:solidFill>
                <a:latin typeface="Times New Roman" pitchFamily="18" charset="0"/>
              </a:rPr>
            </a:br>
            <a:r>
              <a:rPr lang="en-US" altLang="en-US" sz="2000" dirty="0" smtClean="0">
                <a:solidFill>
                  <a:srgbClr val="2B0BE9"/>
                </a:solidFill>
                <a:latin typeface="Times New Roman" pitchFamily="18" charset="0"/>
              </a:rPr>
              <a:t>Skills</a:t>
            </a:r>
            <a:endParaRPr lang="en-US" altLang="en-US" sz="2000" dirty="0">
              <a:solidFill>
                <a:srgbClr val="2B0BE9"/>
              </a:solidFill>
              <a:latin typeface="Times New Roman" pitchFamily="18" charset="0"/>
            </a:endParaRPr>
          </a:p>
        </p:txBody>
      </p:sp>
      <p:sp>
        <p:nvSpPr>
          <p:cNvPr id="27652" name="Oval 4"/>
          <p:cNvSpPr>
            <a:spLocks noChangeArrowheads="1"/>
          </p:cNvSpPr>
          <p:nvPr/>
        </p:nvSpPr>
        <p:spPr bwMode="auto">
          <a:xfrm>
            <a:off x="2514600" y="1143000"/>
            <a:ext cx="4114800" cy="41148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accent1"/>
              </a:buClr>
              <a:buChar char="•"/>
              <a:defRPr sz="2400">
                <a:solidFill>
                  <a:schemeClr val="tx1"/>
                </a:solidFill>
                <a:latin typeface="Arial" pitchFamily="34" charset="0"/>
              </a:defRPr>
            </a:lvl1pPr>
            <a:lvl2pPr marL="742950" indent="-285750" eaLnBrk="0" hangingPunct="0">
              <a:spcBef>
                <a:spcPct val="20000"/>
              </a:spcBef>
              <a:buClr>
                <a:schemeClr val="accent2"/>
              </a:buClr>
              <a:buSzPct val="100000"/>
              <a:buFont typeface="Times" pitchFamily="18" charset="0"/>
              <a:buChar char="•"/>
              <a:defRPr sz="2100">
                <a:solidFill>
                  <a:schemeClr val="tx1"/>
                </a:solidFill>
                <a:latin typeface="Arial" pitchFamily="34" charset="0"/>
              </a:defRPr>
            </a:lvl2pPr>
            <a:lvl3pPr marL="1143000" indent="-228600" eaLnBrk="0" hangingPunct="0">
              <a:spcBef>
                <a:spcPct val="20000"/>
              </a:spcBef>
              <a:buClr>
                <a:schemeClr val="folHlink"/>
              </a:buClr>
              <a:buChar char="•"/>
              <a:defRPr sz="1900">
                <a:solidFill>
                  <a:schemeClr val="tx1"/>
                </a:solidFill>
                <a:latin typeface="Arial" pitchFamily="34" charset="0"/>
              </a:defRPr>
            </a:lvl3pPr>
            <a:lvl4pPr marL="1600200" indent="-228600" eaLnBrk="0" hangingPunct="0">
              <a:spcBef>
                <a:spcPct val="20000"/>
              </a:spcBef>
              <a:buClr>
                <a:schemeClr val="hlink"/>
              </a:buClr>
              <a:buFont typeface="Times" pitchFamily="18" charset="0"/>
              <a:buChar char="•"/>
              <a:defRPr sz="2000">
                <a:solidFill>
                  <a:schemeClr val="tx1"/>
                </a:solidFill>
                <a:latin typeface="Arial" pitchFamily="34" charset="0"/>
              </a:defRPr>
            </a:lvl4pPr>
            <a:lvl5pPr marL="2057400" indent="-228600" eaLnBrk="0" hangingPunct="0">
              <a:spcBef>
                <a:spcPct val="20000"/>
              </a:spcBef>
              <a:buClr>
                <a:schemeClr val="accent2"/>
              </a:buClr>
              <a:buFont typeface="Times" pitchFamily="18" charset="0"/>
              <a:buChar char="•"/>
              <a:defRPr sz="1700">
                <a:solidFill>
                  <a:schemeClr val="tx1"/>
                </a:solidFill>
                <a:latin typeface="Arial" pitchFamily="34" charset="0"/>
              </a:defRPr>
            </a:lvl5pPr>
            <a:lvl6pPr marL="2514600" indent="-228600" eaLnBrk="0" fontAlgn="base" hangingPunct="0">
              <a:spcBef>
                <a:spcPct val="20000"/>
              </a:spcBef>
              <a:spcAft>
                <a:spcPct val="0"/>
              </a:spcAft>
              <a:buClr>
                <a:schemeClr val="accent2"/>
              </a:buClr>
              <a:buFont typeface="Times" pitchFamily="18" charset="0"/>
              <a:buChar char="•"/>
              <a:defRPr sz="1700">
                <a:solidFill>
                  <a:schemeClr val="tx1"/>
                </a:solidFill>
                <a:latin typeface="Arial" pitchFamily="34" charset="0"/>
              </a:defRPr>
            </a:lvl6pPr>
            <a:lvl7pPr marL="2971800" indent="-228600" eaLnBrk="0" fontAlgn="base" hangingPunct="0">
              <a:spcBef>
                <a:spcPct val="20000"/>
              </a:spcBef>
              <a:spcAft>
                <a:spcPct val="0"/>
              </a:spcAft>
              <a:buClr>
                <a:schemeClr val="accent2"/>
              </a:buClr>
              <a:buFont typeface="Times" pitchFamily="18" charset="0"/>
              <a:buChar char="•"/>
              <a:defRPr sz="1700">
                <a:solidFill>
                  <a:schemeClr val="tx1"/>
                </a:solidFill>
                <a:latin typeface="Arial" pitchFamily="34" charset="0"/>
              </a:defRPr>
            </a:lvl7pPr>
            <a:lvl8pPr marL="3429000" indent="-228600" eaLnBrk="0" fontAlgn="base" hangingPunct="0">
              <a:spcBef>
                <a:spcPct val="20000"/>
              </a:spcBef>
              <a:spcAft>
                <a:spcPct val="0"/>
              </a:spcAft>
              <a:buClr>
                <a:schemeClr val="accent2"/>
              </a:buClr>
              <a:buFont typeface="Times" pitchFamily="18" charset="0"/>
              <a:buChar char="•"/>
              <a:defRPr sz="1700">
                <a:solidFill>
                  <a:schemeClr val="tx1"/>
                </a:solidFill>
                <a:latin typeface="Arial" pitchFamily="34" charset="0"/>
              </a:defRPr>
            </a:lvl8pPr>
            <a:lvl9pPr marL="3886200" indent="-228600" eaLnBrk="0" fontAlgn="base" hangingPunct="0">
              <a:spcBef>
                <a:spcPct val="20000"/>
              </a:spcBef>
              <a:spcAft>
                <a:spcPct val="0"/>
              </a:spcAft>
              <a:buClr>
                <a:schemeClr val="accent2"/>
              </a:buClr>
              <a:buFont typeface="Times" pitchFamily="18" charset="0"/>
              <a:buChar char="•"/>
              <a:defRPr sz="1700">
                <a:solidFill>
                  <a:schemeClr val="tx1"/>
                </a:solidFill>
                <a:latin typeface="Arial" pitchFamily="34" charset="0"/>
              </a:defRPr>
            </a:lvl9pPr>
          </a:lstStyle>
          <a:p>
            <a:pPr>
              <a:spcBef>
                <a:spcPct val="0"/>
              </a:spcBef>
              <a:buClrTx/>
              <a:buFontTx/>
              <a:buNone/>
            </a:pPr>
            <a:endParaRPr lang="en-US" altLang="en-US" sz="3200">
              <a:solidFill>
                <a:srgbClr val="000000"/>
              </a:solidFill>
              <a:latin typeface="Times" pitchFamily="18" charset="0"/>
            </a:endParaRPr>
          </a:p>
        </p:txBody>
      </p:sp>
      <p:sp>
        <p:nvSpPr>
          <p:cNvPr id="27653" name="Text Box 5"/>
          <p:cNvSpPr txBox="1">
            <a:spLocks noChangeArrowheads="1"/>
          </p:cNvSpPr>
          <p:nvPr/>
        </p:nvSpPr>
        <p:spPr bwMode="auto">
          <a:xfrm>
            <a:off x="2971801" y="4191000"/>
            <a:ext cx="32003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Char char="•"/>
              <a:defRPr sz="2400">
                <a:solidFill>
                  <a:schemeClr val="tx1"/>
                </a:solidFill>
                <a:latin typeface="Arial" pitchFamily="34" charset="0"/>
              </a:defRPr>
            </a:lvl1pPr>
            <a:lvl2pPr marL="742950" indent="-285750" eaLnBrk="0" hangingPunct="0">
              <a:spcBef>
                <a:spcPct val="20000"/>
              </a:spcBef>
              <a:buClr>
                <a:schemeClr val="accent2"/>
              </a:buClr>
              <a:buSzPct val="100000"/>
              <a:buFont typeface="Times" pitchFamily="18" charset="0"/>
              <a:buChar char="•"/>
              <a:defRPr sz="2100">
                <a:solidFill>
                  <a:schemeClr val="tx1"/>
                </a:solidFill>
                <a:latin typeface="Arial" pitchFamily="34" charset="0"/>
              </a:defRPr>
            </a:lvl2pPr>
            <a:lvl3pPr marL="1143000" indent="-228600" eaLnBrk="0" hangingPunct="0">
              <a:spcBef>
                <a:spcPct val="20000"/>
              </a:spcBef>
              <a:buClr>
                <a:schemeClr val="folHlink"/>
              </a:buClr>
              <a:buChar char="•"/>
              <a:defRPr sz="1900">
                <a:solidFill>
                  <a:schemeClr val="tx1"/>
                </a:solidFill>
                <a:latin typeface="Arial" pitchFamily="34" charset="0"/>
              </a:defRPr>
            </a:lvl3pPr>
            <a:lvl4pPr marL="1600200" indent="-228600" eaLnBrk="0" hangingPunct="0">
              <a:spcBef>
                <a:spcPct val="20000"/>
              </a:spcBef>
              <a:buClr>
                <a:schemeClr val="hlink"/>
              </a:buClr>
              <a:buFont typeface="Times" pitchFamily="18" charset="0"/>
              <a:buChar char="•"/>
              <a:defRPr sz="2000">
                <a:solidFill>
                  <a:schemeClr val="tx1"/>
                </a:solidFill>
                <a:latin typeface="Arial" pitchFamily="34" charset="0"/>
              </a:defRPr>
            </a:lvl4pPr>
            <a:lvl5pPr marL="2057400" indent="-228600" eaLnBrk="0" hangingPunct="0">
              <a:spcBef>
                <a:spcPct val="20000"/>
              </a:spcBef>
              <a:buClr>
                <a:schemeClr val="accent2"/>
              </a:buClr>
              <a:buFont typeface="Times" pitchFamily="18" charset="0"/>
              <a:buChar char="•"/>
              <a:defRPr sz="1700">
                <a:solidFill>
                  <a:schemeClr val="tx1"/>
                </a:solidFill>
                <a:latin typeface="Arial" pitchFamily="34" charset="0"/>
              </a:defRPr>
            </a:lvl5pPr>
            <a:lvl6pPr marL="2514600" indent="-228600" eaLnBrk="0" fontAlgn="base" hangingPunct="0">
              <a:spcBef>
                <a:spcPct val="20000"/>
              </a:spcBef>
              <a:spcAft>
                <a:spcPct val="0"/>
              </a:spcAft>
              <a:buClr>
                <a:schemeClr val="accent2"/>
              </a:buClr>
              <a:buFont typeface="Times" pitchFamily="18" charset="0"/>
              <a:buChar char="•"/>
              <a:defRPr sz="1700">
                <a:solidFill>
                  <a:schemeClr val="tx1"/>
                </a:solidFill>
                <a:latin typeface="Arial" pitchFamily="34" charset="0"/>
              </a:defRPr>
            </a:lvl6pPr>
            <a:lvl7pPr marL="2971800" indent="-228600" eaLnBrk="0" fontAlgn="base" hangingPunct="0">
              <a:spcBef>
                <a:spcPct val="20000"/>
              </a:spcBef>
              <a:spcAft>
                <a:spcPct val="0"/>
              </a:spcAft>
              <a:buClr>
                <a:schemeClr val="accent2"/>
              </a:buClr>
              <a:buFont typeface="Times" pitchFamily="18" charset="0"/>
              <a:buChar char="•"/>
              <a:defRPr sz="1700">
                <a:solidFill>
                  <a:schemeClr val="tx1"/>
                </a:solidFill>
                <a:latin typeface="Arial" pitchFamily="34" charset="0"/>
              </a:defRPr>
            </a:lvl7pPr>
            <a:lvl8pPr marL="3429000" indent="-228600" eaLnBrk="0" fontAlgn="base" hangingPunct="0">
              <a:spcBef>
                <a:spcPct val="20000"/>
              </a:spcBef>
              <a:spcAft>
                <a:spcPct val="0"/>
              </a:spcAft>
              <a:buClr>
                <a:schemeClr val="accent2"/>
              </a:buClr>
              <a:buFont typeface="Times" pitchFamily="18" charset="0"/>
              <a:buChar char="•"/>
              <a:defRPr sz="1700">
                <a:solidFill>
                  <a:schemeClr val="tx1"/>
                </a:solidFill>
                <a:latin typeface="Arial" pitchFamily="34" charset="0"/>
              </a:defRPr>
            </a:lvl8pPr>
            <a:lvl9pPr marL="3886200" indent="-228600" eaLnBrk="0" fontAlgn="base" hangingPunct="0">
              <a:spcBef>
                <a:spcPct val="20000"/>
              </a:spcBef>
              <a:spcAft>
                <a:spcPct val="0"/>
              </a:spcAft>
              <a:buClr>
                <a:schemeClr val="accent2"/>
              </a:buClr>
              <a:buFont typeface="Times" pitchFamily="18" charset="0"/>
              <a:buChar char="•"/>
              <a:defRPr sz="1700">
                <a:solidFill>
                  <a:schemeClr val="tx1"/>
                </a:solidFill>
                <a:latin typeface="Arial" pitchFamily="34" charset="0"/>
              </a:defRPr>
            </a:lvl9pPr>
          </a:lstStyle>
          <a:p>
            <a:pPr algn="ctr" eaLnBrk="1" hangingPunct="1">
              <a:spcBef>
                <a:spcPct val="0"/>
              </a:spcBef>
              <a:buClrTx/>
              <a:buFontTx/>
              <a:buNone/>
            </a:pPr>
            <a:r>
              <a:rPr lang="en-US" altLang="en-US" dirty="0">
                <a:solidFill>
                  <a:srgbClr val="FF0000"/>
                </a:solidFill>
                <a:latin typeface="Times New Roman" pitchFamily="18" charset="0"/>
              </a:rPr>
              <a:t>Private </a:t>
            </a:r>
            <a:r>
              <a:rPr lang="en-US" altLang="en-US" dirty="0" smtClean="0">
                <a:solidFill>
                  <a:srgbClr val="FF0000"/>
                </a:solidFill>
                <a:latin typeface="Times New Roman" pitchFamily="18" charset="0"/>
              </a:rPr>
              <a:t>Choices: </a:t>
            </a:r>
            <a:endParaRPr lang="en-US" altLang="en-US" dirty="0">
              <a:solidFill>
                <a:srgbClr val="FF0000"/>
              </a:solidFill>
              <a:latin typeface="Times New Roman" pitchFamily="18" charset="0"/>
            </a:endParaRPr>
          </a:p>
          <a:p>
            <a:pPr algn="ctr" eaLnBrk="1" hangingPunct="1">
              <a:spcBef>
                <a:spcPct val="0"/>
              </a:spcBef>
              <a:buClrTx/>
              <a:buFontTx/>
              <a:buNone/>
            </a:pPr>
            <a:r>
              <a:rPr lang="en-US" altLang="en-US" dirty="0">
                <a:solidFill>
                  <a:srgbClr val="FF0000"/>
                </a:solidFill>
                <a:latin typeface="Times New Roman" pitchFamily="18" charset="0"/>
              </a:rPr>
              <a:t>Behaviors-Habits</a:t>
            </a:r>
          </a:p>
        </p:txBody>
      </p:sp>
      <p:sp>
        <p:nvSpPr>
          <p:cNvPr id="27654" name="Text Box 6"/>
          <p:cNvSpPr txBox="1">
            <a:spLocks noChangeArrowheads="1"/>
          </p:cNvSpPr>
          <p:nvPr/>
        </p:nvSpPr>
        <p:spPr bwMode="auto">
          <a:xfrm>
            <a:off x="3352801" y="1524000"/>
            <a:ext cx="2438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Char char="•"/>
              <a:defRPr sz="2400">
                <a:solidFill>
                  <a:schemeClr val="tx1"/>
                </a:solidFill>
                <a:latin typeface="Arial" pitchFamily="34" charset="0"/>
              </a:defRPr>
            </a:lvl1pPr>
            <a:lvl2pPr marL="742950" indent="-285750" eaLnBrk="0" hangingPunct="0">
              <a:spcBef>
                <a:spcPct val="20000"/>
              </a:spcBef>
              <a:buClr>
                <a:schemeClr val="accent2"/>
              </a:buClr>
              <a:buSzPct val="100000"/>
              <a:buFont typeface="Times" pitchFamily="18" charset="0"/>
              <a:buChar char="•"/>
              <a:defRPr sz="2100">
                <a:solidFill>
                  <a:schemeClr val="tx1"/>
                </a:solidFill>
                <a:latin typeface="Arial" pitchFamily="34" charset="0"/>
              </a:defRPr>
            </a:lvl2pPr>
            <a:lvl3pPr marL="1143000" indent="-228600" eaLnBrk="0" hangingPunct="0">
              <a:spcBef>
                <a:spcPct val="20000"/>
              </a:spcBef>
              <a:buClr>
                <a:schemeClr val="folHlink"/>
              </a:buClr>
              <a:buChar char="•"/>
              <a:defRPr sz="1900">
                <a:solidFill>
                  <a:schemeClr val="tx1"/>
                </a:solidFill>
                <a:latin typeface="Arial" pitchFamily="34" charset="0"/>
              </a:defRPr>
            </a:lvl3pPr>
            <a:lvl4pPr marL="1600200" indent="-228600" eaLnBrk="0" hangingPunct="0">
              <a:spcBef>
                <a:spcPct val="20000"/>
              </a:spcBef>
              <a:buClr>
                <a:schemeClr val="hlink"/>
              </a:buClr>
              <a:buFont typeface="Times" pitchFamily="18" charset="0"/>
              <a:buChar char="•"/>
              <a:defRPr sz="2000">
                <a:solidFill>
                  <a:schemeClr val="tx1"/>
                </a:solidFill>
                <a:latin typeface="Arial" pitchFamily="34" charset="0"/>
              </a:defRPr>
            </a:lvl4pPr>
            <a:lvl5pPr marL="2057400" indent="-228600" eaLnBrk="0" hangingPunct="0">
              <a:spcBef>
                <a:spcPct val="20000"/>
              </a:spcBef>
              <a:buClr>
                <a:schemeClr val="accent2"/>
              </a:buClr>
              <a:buFont typeface="Times" pitchFamily="18" charset="0"/>
              <a:buChar char="•"/>
              <a:defRPr sz="1700">
                <a:solidFill>
                  <a:schemeClr val="tx1"/>
                </a:solidFill>
                <a:latin typeface="Arial" pitchFamily="34" charset="0"/>
              </a:defRPr>
            </a:lvl5pPr>
            <a:lvl6pPr marL="2514600" indent="-228600" eaLnBrk="0" fontAlgn="base" hangingPunct="0">
              <a:spcBef>
                <a:spcPct val="20000"/>
              </a:spcBef>
              <a:spcAft>
                <a:spcPct val="0"/>
              </a:spcAft>
              <a:buClr>
                <a:schemeClr val="accent2"/>
              </a:buClr>
              <a:buFont typeface="Times" pitchFamily="18" charset="0"/>
              <a:buChar char="•"/>
              <a:defRPr sz="1700">
                <a:solidFill>
                  <a:schemeClr val="tx1"/>
                </a:solidFill>
                <a:latin typeface="Arial" pitchFamily="34" charset="0"/>
              </a:defRPr>
            </a:lvl6pPr>
            <a:lvl7pPr marL="2971800" indent="-228600" eaLnBrk="0" fontAlgn="base" hangingPunct="0">
              <a:spcBef>
                <a:spcPct val="20000"/>
              </a:spcBef>
              <a:spcAft>
                <a:spcPct val="0"/>
              </a:spcAft>
              <a:buClr>
                <a:schemeClr val="accent2"/>
              </a:buClr>
              <a:buFont typeface="Times" pitchFamily="18" charset="0"/>
              <a:buChar char="•"/>
              <a:defRPr sz="1700">
                <a:solidFill>
                  <a:schemeClr val="tx1"/>
                </a:solidFill>
                <a:latin typeface="Arial" pitchFamily="34" charset="0"/>
              </a:defRPr>
            </a:lvl7pPr>
            <a:lvl8pPr marL="3429000" indent="-228600" eaLnBrk="0" fontAlgn="base" hangingPunct="0">
              <a:spcBef>
                <a:spcPct val="20000"/>
              </a:spcBef>
              <a:spcAft>
                <a:spcPct val="0"/>
              </a:spcAft>
              <a:buClr>
                <a:schemeClr val="accent2"/>
              </a:buClr>
              <a:buFont typeface="Times" pitchFamily="18" charset="0"/>
              <a:buChar char="•"/>
              <a:defRPr sz="1700">
                <a:solidFill>
                  <a:schemeClr val="tx1"/>
                </a:solidFill>
                <a:latin typeface="Arial" pitchFamily="34" charset="0"/>
              </a:defRPr>
            </a:lvl8pPr>
            <a:lvl9pPr marL="3886200" indent="-228600" eaLnBrk="0" fontAlgn="base" hangingPunct="0">
              <a:spcBef>
                <a:spcPct val="20000"/>
              </a:spcBef>
              <a:spcAft>
                <a:spcPct val="0"/>
              </a:spcAft>
              <a:buClr>
                <a:schemeClr val="accent2"/>
              </a:buClr>
              <a:buFont typeface="Times" pitchFamily="18" charset="0"/>
              <a:buChar char="•"/>
              <a:defRPr sz="1700">
                <a:solidFill>
                  <a:schemeClr val="tx1"/>
                </a:solidFill>
                <a:latin typeface="Arial" pitchFamily="34" charset="0"/>
              </a:defRPr>
            </a:lvl9pPr>
          </a:lstStyle>
          <a:p>
            <a:pPr algn="ctr" eaLnBrk="1" hangingPunct="1">
              <a:spcBef>
                <a:spcPct val="0"/>
              </a:spcBef>
              <a:buClrTx/>
              <a:buFontTx/>
              <a:buNone/>
            </a:pPr>
            <a:r>
              <a:rPr lang="en-US" altLang="en-US" b="1" dirty="0">
                <a:solidFill>
                  <a:srgbClr val="FF0000"/>
                </a:solidFill>
                <a:latin typeface="Times New Roman" pitchFamily="18" charset="0"/>
              </a:rPr>
              <a:t>Public </a:t>
            </a:r>
            <a:r>
              <a:rPr lang="en-US" altLang="en-US" b="1" dirty="0" smtClean="0">
                <a:solidFill>
                  <a:srgbClr val="FF0000"/>
                </a:solidFill>
                <a:latin typeface="Times New Roman" pitchFamily="18" charset="0"/>
              </a:rPr>
              <a:t>Choices: </a:t>
            </a:r>
            <a:endParaRPr lang="en-US" altLang="en-US" b="1" dirty="0">
              <a:solidFill>
                <a:srgbClr val="FF0000"/>
              </a:solidFill>
              <a:latin typeface="Times New Roman" pitchFamily="18" charset="0"/>
            </a:endParaRPr>
          </a:p>
          <a:p>
            <a:pPr algn="ctr" eaLnBrk="1" hangingPunct="1">
              <a:spcBef>
                <a:spcPct val="0"/>
              </a:spcBef>
              <a:buClrTx/>
              <a:buFontTx/>
              <a:buNone/>
            </a:pPr>
            <a:r>
              <a:rPr lang="en-US" altLang="en-US" b="1" dirty="0" smtClean="0">
                <a:solidFill>
                  <a:srgbClr val="FF0000"/>
                </a:solidFill>
                <a:latin typeface="Times New Roman" pitchFamily="18" charset="0"/>
              </a:rPr>
              <a:t>Policies</a:t>
            </a:r>
            <a:endParaRPr lang="en-US" altLang="en-US" b="1" dirty="0">
              <a:solidFill>
                <a:srgbClr val="FF0000"/>
              </a:solidFill>
              <a:latin typeface="Times New Roman" pitchFamily="18" charset="0"/>
            </a:endParaRPr>
          </a:p>
          <a:p>
            <a:pPr algn="ctr" eaLnBrk="1" hangingPunct="1">
              <a:spcBef>
                <a:spcPct val="0"/>
              </a:spcBef>
              <a:buClrTx/>
              <a:buFontTx/>
              <a:buNone/>
            </a:pPr>
            <a:endParaRPr lang="en-US" altLang="en-US" dirty="0">
              <a:solidFill>
                <a:srgbClr val="FF0000"/>
              </a:solidFill>
              <a:latin typeface="Times New Roman" pitchFamily="18" charset="0"/>
            </a:endParaRPr>
          </a:p>
        </p:txBody>
      </p:sp>
      <p:sp>
        <p:nvSpPr>
          <p:cNvPr id="27655" name="Text Box 7"/>
          <p:cNvSpPr txBox="1">
            <a:spLocks noChangeArrowheads="1"/>
          </p:cNvSpPr>
          <p:nvPr/>
        </p:nvSpPr>
        <p:spPr bwMode="auto">
          <a:xfrm>
            <a:off x="2895600" y="685800"/>
            <a:ext cx="3409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Char char="•"/>
              <a:defRPr sz="2400">
                <a:solidFill>
                  <a:schemeClr val="tx1"/>
                </a:solidFill>
                <a:latin typeface="Arial" pitchFamily="34" charset="0"/>
              </a:defRPr>
            </a:lvl1pPr>
            <a:lvl2pPr marL="742950" indent="-285750" eaLnBrk="0" hangingPunct="0">
              <a:spcBef>
                <a:spcPct val="20000"/>
              </a:spcBef>
              <a:buClr>
                <a:schemeClr val="accent2"/>
              </a:buClr>
              <a:buSzPct val="100000"/>
              <a:buFont typeface="Times" pitchFamily="18" charset="0"/>
              <a:buChar char="•"/>
              <a:defRPr sz="2100">
                <a:solidFill>
                  <a:schemeClr val="tx1"/>
                </a:solidFill>
                <a:latin typeface="Arial" pitchFamily="34" charset="0"/>
              </a:defRPr>
            </a:lvl2pPr>
            <a:lvl3pPr marL="1143000" indent="-228600" eaLnBrk="0" hangingPunct="0">
              <a:spcBef>
                <a:spcPct val="20000"/>
              </a:spcBef>
              <a:buClr>
                <a:schemeClr val="folHlink"/>
              </a:buClr>
              <a:buChar char="•"/>
              <a:defRPr sz="1900">
                <a:solidFill>
                  <a:schemeClr val="tx1"/>
                </a:solidFill>
                <a:latin typeface="Arial" pitchFamily="34" charset="0"/>
              </a:defRPr>
            </a:lvl3pPr>
            <a:lvl4pPr marL="1600200" indent="-228600" eaLnBrk="0" hangingPunct="0">
              <a:spcBef>
                <a:spcPct val="20000"/>
              </a:spcBef>
              <a:buClr>
                <a:schemeClr val="hlink"/>
              </a:buClr>
              <a:buFont typeface="Times" pitchFamily="18" charset="0"/>
              <a:buChar char="•"/>
              <a:defRPr sz="2000">
                <a:solidFill>
                  <a:schemeClr val="tx1"/>
                </a:solidFill>
                <a:latin typeface="Arial" pitchFamily="34" charset="0"/>
              </a:defRPr>
            </a:lvl4pPr>
            <a:lvl5pPr marL="2057400" indent="-228600" eaLnBrk="0" hangingPunct="0">
              <a:spcBef>
                <a:spcPct val="20000"/>
              </a:spcBef>
              <a:buClr>
                <a:schemeClr val="accent2"/>
              </a:buClr>
              <a:buFont typeface="Times" pitchFamily="18" charset="0"/>
              <a:buChar char="•"/>
              <a:defRPr sz="1700">
                <a:solidFill>
                  <a:schemeClr val="tx1"/>
                </a:solidFill>
                <a:latin typeface="Arial" pitchFamily="34" charset="0"/>
              </a:defRPr>
            </a:lvl5pPr>
            <a:lvl6pPr marL="2514600" indent="-228600" eaLnBrk="0" fontAlgn="base" hangingPunct="0">
              <a:spcBef>
                <a:spcPct val="20000"/>
              </a:spcBef>
              <a:spcAft>
                <a:spcPct val="0"/>
              </a:spcAft>
              <a:buClr>
                <a:schemeClr val="accent2"/>
              </a:buClr>
              <a:buFont typeface="Times" pitchFamily="18" charset="0"/>
              <a:buChar char="•"/>
              <a:defRPr sz="1700">
                <a:solidFill>
                  <a:schemeClr val="tx1"/>
                </a:solidFill>
                <a:latin typeface="Arial" pitchFamily="34" charset="0"/>
              </a:defRPr>
            </a:lvl6pPr>
            <a:lvl7pPr marL="2971800" indent="-228600" eaLnBrk="0" fontAlgn="base" hangingPunct="0">
              <a:spcBef>
                <a:spcPct val="20000"/>
              </a:spcBef>
              <a:spcAft>
                <a:spcPct val="0"/>
              </a:spcAft>
              <a:buClr>
                <a:schemeClr val="accent2"/>
              </a:buClr>
              <a:buFont typeface="Times" pitchFamily="18" charset="0"/>
              <a:buChar char="•"/>
              <a:defRPr sz="1700">
                <a:solidFill>
                  <a:schemeClr val="tx1"/>
                </a:solidFill>
                <a:latin typeface="Arial" pitchFamily="34" charset="0"/>
              </a:defRPr>
            </a:lvl7pPr>
            <a:lvl8pPr marL="3429000" indent="-228600" eaLnBrk="0" fontAlgn="base" hangingPunct="0">
              <a:spcBef>
                <a:spcPct val="20000"/>
              </a:spcBef>
              <a:spcAft>
                <a:spcPct val="0"/>
              </a:spcAft>
              <a:buClr>
                <a:schemeClr val="accent2"/>
              </a:buClr>
              <a:buFont typeface="Times" pitchFamily="18" charset="0"/>
              <a:buChar char="•"/>
              <a:defRPr sz="1700">
                <a:solidFill>
                  <a:schemeClr val="tx1"/>
                </a:solidFill>
                <a:latin typeface="Arial" pitchFamily="34" charset="0"/>
              </a:defRPr>
            </a:lvl8pPr>
            <a:lvl9pPr marL="3886200" indent="-228600" eaLnBrk="0" fontAlgn="base" hangingPunct="0">
              <a:spcBef>
                <a:spcPct val="20000"/>
              </a:spcBef>
              <a:spcAft>
                <a:spcPct val="0"/>
              </a:spcAft>
              <a:buClr>
                <a:schemeClr val="accent2"/>
              </a:buClr>
              <a:buFont typeface="Times" pitchFamily="18" charset="0"/>
              <a:buChar char="•"/>
              <a:defRPr sz="1700">
                <a:solidFill>
                  <a:schemeClr val="tx1"/>
                </a:solidFill>
                <a:latin typeface="Arial" pitchFamily="34" charset="0"/>
              </a:defRPr>
            </a:lvl9pPr>
          </a:lstStyle>
          <a:p>
            <a:pPr eaLnBrk="1" hangingPunct="1">
              <a:spcBef>
                <a:spcPct val="0"/>
              </a:spcBef>
              <a:buClrTx/>
              <a:buFontTx/>
              <a:buNone/>
            </a:pPr>
            <a:r>
              <a:rPr lang="en-US" altLang="en-US" dirty="0">
                <a:solidFill>
                  <a:srgbClr val="2B0BE9"/>
                </a:solidFill>
                <a:latin typeface="Times New Roman" pitchFamily="18" charset="0"/>
              </a:rPr>
              <a:t>Sustainable Communities</a:t>
            </a:r>
          </a:p>
        </p:txBody>
      </p:sp>
      <p:sp>
        <p:nvSpPr>
          <p:cNvPr id="27656" name="Text Box 8"/>
          <p:cNvSpPr txBox="1">
            <a:spLocks noChangeArrowheads="1"/>
          </p:cNvSpPr>
          <p:nvPr/>
        </p:nvSpPr>
        <p:spPr bwMode="auto">
          <a:xfrm>
            <a:off x="2971801" y="5334000"/>
            <a:ext cx="3333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Char char="•"/>
              <a:defRPr sz="2400">
                <a:solidFill>
                  <a:schemeClr val="tx1"/>
                </a:solidFill>
                <a:latin typeface="Arial" pitchFamily="34" charset="0"/>
              </a:defRPr>
            </a:lvl1pPr>
            <a:lvl2pPr marL="742950" indent="-285750" eaLnBrk="0" hangingPunct="0">
              <a:spcBef>
                <a:spcPct val="20000"/>
              </a:spcBef>
              <a:buClr>
                <a:schemeClr val="accent2"/>
              </a:buClr>
              <a:buSzPct val="100000"/>
              <a:buFont typeface="Times" pitchFamily="18" charset="0"/>
              <a:buChar char="•"/>
              <a:defRPr sz="2100">
                <a:solidFill>
                  <a:schemeClr val="tx1"/>
                </a:solidFill>
                <a:latin typeface="Arial" pitchFamily="34" charset="0"/>
              </a:defRPr>
            </a:lvl2pPr>
            <a:lvl3pPr marL="1143000" indent="-228600" eaLnBrk="0" hangingPunct="0">
              <a:spcBef>
                <a:spcPct val="20000"/>
              </a:spcBef>
              <a:buClr>
                <a:schemeClr val="folHlink"/>
              </a:buClr>
              <a:buChar char="•"/>
              <a:defRPr sz="1900">
                <a:solidFill>
                  <a:schemeClr val="tx1"/>
                </a:solidFill>
                <a:latin typeface="Arial" pitchFamily="34" charset="0"/>
              </a:defRPr>
            </a:lvl3pPr>
            <a:lvl4pPr marL="1600200" indent="-228600" eaLnBrk="0" hangingPunct="0">
              <a:spcBef>
                <a:spcPct val="20000"/>
              </a:spcBef>
              <a:buClr>
                <a:schemeClr val="hlink"/>
              </a:buClr>
              <a:buFont typeface="Times" pitchFamily="18" charset="0"/>
              <a:buChar char="•"/>
              <a:defRPr sz="2000">
                <a:solidFill>
                  <a:schemeClr val="tx1"/>
                </a:solidFill>
                <a:latin typeface="Arial" pitchFamily="34" charset="0"/>
              </a:defRPr>
            </a:lvl4pPr>
            <a:lvl5pPr marL="2057400" indent="-228600" eaLnBrk="0" hangingPunct="0">
              <a:spcBef>
                <a:spcPct val="20000"/>
              </a:spcBef>
              <a:buClr>
                <a:schemeClr val="accent2"/>
              </a:buClr>
              <a:buFont typeface="Times" pitchFamily="18" charset="0"/>
              <a:buChar char="•"/>
              <a:defRPr sz="1700">
                <a:solidFill>
                  <a:schemeClr val="tx1"/>
                </a:solidFill>
                <a:latin typeface="Arial" pitchFamily="34" charset="0"/>
              </a:defRPr>
            </a:lvl5pPr>
            <a:lvl6pPr marL="2514600" indent="-228600" eaLnBrk="0" fontAlgn="base" hangingPunct="0">
              <a:spcBef>
                <a:spcPct val="20000"/>
              </a:spcBef>
              <a:spcAft>
                <a:spcPct val="0"/>
              </a:spcAft>
              <a:buClr>
                <a:schemeClr val="accent2"/>
              </a:buClr>
              <a:buFont typeface="Times" pitchFamily="18" charset="0"/>
              <a:buChar char="•"/>
              <a:defRPr sz="1700">
                <a:solidFill>
                  <a:schemeClr val="tx1"/>
                </a:solidFill>
                <a:latin typeface="Arial" pitchFamily="34" charset="0"/>
              </a:defRPr>
            </a:lvl6pPr>
            <a:lvl7pPr marL="2971800" indent="-228600" eaLnBrk="0" fontAlgn="base" hangingPunct="0">
              <a:spcBef>
                <a:spcPct val="20000"/>
              </a:spcBef>
              <a:spcAft>
                <a:spcPct val="0"/>
              </a:spcAft>
              <a:buClr>
                <a:schemeClr val="accent2"/>
              </a:buClr>
              <a:buFont typeface="Times" pitchFamily="18" charset="0"/>
              <a:buChar char="•"/>
              <a:defRPr sz="1700">
                <a:solidFill>
                  <a:schemeClr val="tx1"/>
                </a:solidFill>
                <a:latin typeface="Arial" pitchFamily="34" charset="0"/>
              </a:defRPr>
            </a:lvl7pPr>
            <a:lvl8pPr marL="3429000" indent="-228600" eaLnBrk="0" fontAlgn="base" hangingPunct="0">
              <a:spcBef>
                <a:spcPct val="20000"/>
              </a:spcBef>
              <a:spcAft>
                <a:spcPct val="0"/>
              </a:spcAft>
              <a:buClr>
                <a:schemeClr val="accent2"/>
              </a:buClr>
              <a:buFont typeface="Times" pitchFamily="18" charset="0"/>
              <a:buChar char="•"/>
              <a:defRPr sz="1700">
                <a:solidFill>
                  <a:schemeClr val="tx1"/>
                </a:solidFill>
                <a:latin typeface="Arial" pitchFamily="34" charset="0"/>
              </a:defRPr>
            </a:lvl8pPr>
            <a:lvl9pPr marL="3886200" indent="-228600" eaLnBrk="0" fontAlgn="base" hangingPunct="0">
              <a:spcBef>
                <a:spcPct val="20000"/>
              </a:spcBef>
              <a:spcAft>
                <a:spcPct val="0"/>
              </a:spcAft>
              <a:buClr>
                <a:schemeClr val="accent2"/>
              </a:buClr>
              <a:buFont typeface="Times" pitchFamily="18" charset="0"/>
              <a:buChar char="•"/>
              <a:defRPr sz="1700">
                <a:solidFill>
                  <a:schemeClr val="tx1"/>
                </a:solidFill>
                <a:latin typeface="Arial" pitchFamily="34" charset="0"/>
              </a:defRPr>
            </a:lvl9pPr>
          </a:lstStyle>
          <a:p>
            <a:pPr algn="ctr" eaLnBrk="1" hangingPunct="1">
              <a:spcBef>
                <a:spcPct val="0"/>
              </a:spcBef>
              <a:buClrTx/>
              <a:buFontTx/>
              <a:buNone/>
            </a:pPr>
            <a:r>
              <a:rPr lang="en-US" altLang="en-US" dirty="0">
                <a:solidFill>
                  <a:srgbClr val="2B0BE9"/>
                </a:solidFill>
                <a:latin typeface="Times New Roman" pitchFamily="18" charset="0"/>
              </a:rPr>
              <a:t>Sustainable Economies</a:t>
            </a:r>
          </a:p>
        </p:txBody>
      </p:sp>
      <p:sp>
        <p:nvSpPr>
          <p:cNvPr id="27657" name="Text Box 9"/>
          <p:cNvSpPr txBox="1">
            <a:spLocks noChangeArrowheads="1"/>
          </p:cNvSpPr>
          <p:nvPr/>
        </p:nvSpPr>
        <p:spPr bwMode="auto">
          <a:xfrm>
            <a:off x="7086600" y="533400"/>
            <a:ext cx="160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Char char="•"/>
              <a:defRPr sz="2400">
                <a:solidFill>
                  <a:schemeClr val="tx1"/>
                </a:solidFill>
                <a:latin typeface="Arial" pitchFamily="34" charset="0"/>
              </a:defRPr>
            </a:lvl1pPr>
            <a:lvl2pPr marL="742950" indent="-285750" eaLnBrk="0" hangingPunct="0">
              <a:spcBef>
                <a:spcPct val="20000"/>
              </a:spcBef>
              <a:buClr>
                <a:schemeClr val="accent2"/>
              </a:buClr>
              <a:buSzPct val="100000"/>
              <a:buFont typeface="Times" pitchFamily="18" charset="0"/>
              <a:buChar char="•"/>
              <a:defRPr sz="2100">
                <a:solidFill>
                  <a:schemeClr val="tx1"/>
                </a:solidFill>
                <a:latin typeface="Arial" pitchFamily="34" charset="0"/>
              </a:defRPr>
            </a:lvl2pPr>
            <a:lvl3pPr marL="1143000" indent="-228600" eaLnBrk="0" hangingPunct="0">
              <a:spcBef>
                <a:spcPct val="20000"/>
              </a:spcBef>
              <a:buClr>
                <a:schemeClr val="folHlink"/>
              </a:buClr>
              <a:buChar char="•"/>
              <a:defRPr sz="1900">
                <a:solidFill>
                  <a:schemeClr val="tx1"/>
                </a:solidFill>
                <a:latin typeface="Arial" pitchFamily="34" charset="0"/>
              </a:defRPr>
            </a:lvl3pPr>
            <a:lvl4pPr marL="1600200" indent="-228600" eaLnBrk="0" hangingPunct="0">
              <a:spcBef>
                <a:spcPct val="20000"/>
              </a:spcBef>
              <a:buClr>
                <a:schemeClr val="hlink"/>
              </a:buClr>
              <a:buFont typeface="Times" pitchFamily="18" charset="0"/>
              <a:buChar char="•"/>
              <a:defRPr sz="2000">
                <a:solidFill>
                  <a:schemeClr val="tx1"/>
                </a:solidFill>
                <a:latin typeface="Arial" pitchFamily="34" charset="0"/>
              </a:defRPr>
            </a:lvl4pPr>
            <a:lvl5pPr marL="2057400" indent="-228600" eaLnBrk="0" hangingPunct="0">
              <a:spcBef>
                <a:spcPct val="20000"/>
              </a:spcBef>
              <a:buClr>
                <a:schemeClr val="accent2"/>
              </a:buClr>
              <a:buFont typeface="Times" pitchFamily="18" charset="0"/>
              <a:buChar char="•"/>
              <a:defRPr sz="1700">
                <a:solidFill>
                  <a:schemeClr val="tx1"/>
                </a:solidFill>
                <a:latin typeface="Arial" pitchFamily="34" charset="0"/>
              </a:defRPr>
            </a:lvl5pPr>
            <a:lvl6pPr marL="2514600" indent="-228600" eaLnBrk="0" fontAlgn="base" hangingPunct="0">
              <a:spcBef>
                <a:spcPct val="20000"/>
              </a:spcBef>
              <a:spcAft>
                <a:spcPct val="0"/>
              </a:spcAft>
              <a:buClr>
                <a:schemeClr val="accent2"/>
              </a:buClr>
              <a:buFont typeface="Times" pitchFamily="18" charset="0"/>
              <a:buChar char="•"/>
              <a:defRPr sz="1700">
                <a:solidFill>
                  <a:schemeClr val="tx1"/>
                </a:solidFill>
                <a:latin typeface="Arial" pitchFamily="34" charset="0"/>
              </a:defRPr>
            </a:lvl6pPr>
            <a:lvl7pPr marL="2971800" indent="-228600" eaLnBrk="0" fontAlgn="base" hangingPunct="0">
              <a:spcBef>
                <a:spcPct val="20000"/>
              </a:spcBef>
              <a:spcAft>
                <a:spcPct val="0"/>
              </a:spcAft>
              <a:buClr>
                <a:schemeClr val="accent2"/>
              </a:buClr>
              <a:buFont typeface="Times" pitchFamily="18" charset="0"/>
              <a:buChar char="•"/>
              <a:defRPr sz="1700">
                <a:solidFill>
                  <a:schemeClr val="tx1"/>
                </a:solidFill>
                <a:latin typeface="Arial" pitchFamily="34" charset="0"/>
              </a:defRPr>
            </a:lvl7pPr>
            <a:lvl8pPr marL="3429000" indent="-228600" eaLnBrk="0" fontAlgn="base" hangingPunct="0">
              <a:spcBef>
                <a:spcPct val="20000"/>
              </a:spcBef>
              <a:spcAft>
                <a:spcPct val="0"/>
              </a:spcAft>
              <a:buClr>
                <a:schemeClr val="accent2"/>
              </a:buClr>
              <a:buFont typeface="Times" pitchFamily="18" charset="0"/>
              <a:buChar char="•"/>
              <a:defRPr sz="1700">
                <a:solidFill>
                  <a:schemeClr val="tx1"/>
                </a:solidFill>
                <a:latin typeface="Arial" pitchFamily="34" charset="0"/>
              </a:defRPr>
            </a:lvl8pPr>
            <a:lvl9pPr marL="3886200" indent="-228600" eaLnBrk="0" fontAlgn="base" hangingPunct="0">
              <a:spcBef>
                <a:spcPct val="20000"/>
              </a:spcBef>
              <a:spcAft>
                <a:spcPct val="0"/>
              </a:spcAft>
              <a:buClr>
                <a:schemeClr val="accent2"/>
              </a:buClr>
              <a:buFont typeface="Times" pitchFamily="18" charset="0"/>
              <a:buChar char="•"/>
              <a:defRPr sz="1700">
                <a:solidFill>
                  <a:schemeClr val="tx1"/>
                </a:solidFill>
                <a:latin typeface="Arial" pitchFamily="34" charset="0"/>
              </a:defRPr>
            </a:lvl9pPr>
          </a:lstStyle>
          <a:p>
            <a:pPr eaLnBrk="1" hangingPunct="1">
              <a:spcBef>
                <a:spcPct val="0"/>
              </a:spcBef>
              <a:buClrTx/>
              <a:buFontTx/>
              <a:buNone/>
            </a:pPr>
            <a:r>
              <a:rPr lang="en-US" altLang="en-US" sz="1800" b="1" dirty="0">
                <a:solidFill>
                  <a:srgbClr val="009900"/>
                </a:solidFill>
              </a:rPr>
              <a:t>Ecosystem</a:t>
            </a:r>
          </a:p>
        </p:txBody>
      </p:sp>
      <p:sp>
        <p:nvSpPr>
          <p:cNvPr id="27658" name="Text Box 10"/>
          <p:cNvSpPr txBox="1">
            <a:spLocks noChangeArrowheads="1"/>
          </p:cNvSpPr>
          <p:nvPr/>
        </p:nvSpPr>
        <p:spPr bwMode="auto">
          <a:xfrm>
            <a:off x="838200" y="533400"/>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Char char="•"/>
              <a:defRPr sz="2400">
                <a:solidFill>
                  <a:schemeClr val="tx1"/>
                </a:solidFill>
                <a:latin typeface="Arial" pitchFamily="34" charset="0"/>
              </a:defRPr>
            </a:lvl1pPr>
            <a:lvl2pPr marL="742950" indent="-285750" eaLnBrk="0" hangingPunct="0">
              <a:spcBef>
                <a:spcPct val="20000"/>
              </a:spcBef>
              <a:buClr>
                <a:schemeClr val="accent2"/>
              </a:buClr>
              <a:buSzPct val="100000"/>
              <a:buFont typeface="Times" pitchFamily="18" charset="0"/>
              <a:buChar char="•"/>
              <a:defRPr sz="2100">
                <a:solidFill>
                  <a:schemeClr val="tx1"/>
                </a:solidFill>
                <a:latin typeface="Arial" pitchFamily="34" charset="0"/>
              </a:defRPr>
            </a:lvl2pPr>
            <a:lvl3pPr marL="1143000" indent="-228600" eaLnBrk="0" hangingPunct="0">
              <a:spcBef>
                <a:spcPct val="20000"/>
              </a:spcBef>
              <a:buClr>
                <a:schemeClr val="folHlink"/>
              </a:buClr>
              <a:buChar char="•"/>
              <a:defRPr sz="1900">
                <a:solidFill>
                  <a:schemeClr val="tx1"/>
                </a:solidFill>
                <a:latin typeface="Arial" pitchFamily="34" charset="0"/>
              </a:defRPr>
            </a:lvl3pPr>
            <a:lvl4pPr marL="1600200" indent="-228600" eaLnBrk="0" hangingPunct="0">
              <a:spcBef>
                <a:spcPct val="20000"/>
              </a:spcBef>
              <a:buClr>
                <a:schemeClr val="hlink"/>
              </a:buClr>
              <a:buFont typeface="Times" pitchFamily="18" charset="0"/>
              <a:buChar char="•"/>
              <a:defRPr sz="2000">
                <a:solidFill>
                  <a:schemeClr val="tx1"/>
                </a:solidFill>
                <a:latin typeface="Arial" pitchFamily="34" charset="0"/>
              </a:defRPr>
            </a:lvl4pPr>
            <a:lvl5pPr marL="2057400" indent="-228600" eaLnBrk="0" hangingPunct="0">
              <a:spcBef>
                <a:spcPct val="20000"/>
              </a:spcBef>
              <a:buClr>
                <a:schemeClr val="accent2"/>
              </a:buClr>
              <a:buFont typeface="Times" pitchFamily="18" charset="0"/>
              <a:buChar char="•"/>
              <a:defRPr sz="1700">
                <a:solidFill>
                  <a:schemeClr val="tx1"/>
                </a:solidFill>
                <a:latin typeface="Arial" pitchFamily="34" charset="0"/>
              </a:defRPr>
            </a:lvl5pPr>
            <a:lvl6pPr marL="2514600" indent="-228600" eaLnBrk="0" fontAlgn="base" hangingPunct="0">
              <a:spcBef>
                <a:spcPct val="20000"/>
              </a:spcBef>
              <a:spcAft>
                <a:spcPct val="0"/>
              </a:spcAft>
              <a:buClr>
                <a:schemeClr val="accent2"/>
              </a:buClr>
              <a:buFont typeface="Times" pitchFamily="18" charset="0"/>
              <a:buChar char="•"/>
              <a:defRPr sz="1700">
                <a:solidFill>
                  <a:schemeClr val="tx1"/>
                </a:solidFill>
                <a:latin typeface="Arial" pitchFamily="34" charset="0"/>
              </a:defRPr>
            </a:lvl6pPr>
            <a:lvl7pPr marL="2971800" indent="-228600" eaLnBrk="0" fontAlgn="base" hangingPunct="0">
              <a:spcBef>
                <a:spcPct val="20000"/>
              </a:spcBef>
              <a:spcAft>
                <a:spcPct val="0"/>
              </a:spcAft>
              <a:buClr>
                <a:schemeClr val="accent2"/>
              </a:buClr>
              <a:buFont typeface="Times" pitchFamily="18" charset="0"/>
              <a:buChar char="•"/>
              <a:defRPr sz="1700">
                <a:solidFill>
                  <a:schemeClr val="tx1"/>
                </a:solidFill>
                <a:latin typeface="Arial" pitchFamily="34" charset="0"/>
              </a:defRPr>
            </a:lvl7pPr>
            <a:lvl8pPr marL="3429000" indent="-228600" eaLnBrk="0" fontAlgn="base" hangingPunct="0">
              <a:spcBef>
                <a:spcPct val="20000"/>
              </a:spcBef>
              <a:spcAft>
                <a:spcPct val="0"/>
              </a:spcAft>
              <a:buClr>
                <a:schemeClr val="accent2"/>
              </a:buClr>
              <a:buFont typeface="Times" pitchFamily="18" charset="0"/>
              <a:buChar char="•"/>
              <a:defRPr sz="1700">
                <a:solidFill>
                  <a:schemeClr val="tx1"/>
                </a:solidFill>
                <a:latin typeface="Arial" pitchFamily="34" charset="0"/>
              </a:defRPr>
            </a:lvl8pPr>
            <a:lvl9pPr marL="3886200" indent="-228600" eaLnBrk="0" fontAlgn="base" hangingPunct="0">
              <a:spcBef>
                <a:spcPct val="20000"/>
              </a:spcBef>
              <a:spcAft>
                <a:spcPct val="0"/>
              </a:spcAft>
              <a:buClr>
                <a:schemeClr val="accent2"/>
              </a:buClr>
              <a:buFont typeface="Times" pitchFamily="18" charset="0"/>
              <a:buChar char="•"/>
              <a:defRPr sz="1700">
                <a:solidFill>
                  <a:schemeClr val="tx1"/>
                </a:solidFill>
                <a:latin typeface="Arial" pitchFamily="34" charset="0"/>
              </a:defRPr>
            </a:lvl9pPr>
          </a:lstStyle>
          <a:p>
            <a:pPr eaLnBrk="1" hangingPunct="1">
              <a:spcBef>
                <a:spcPct val="0"/>
              </a:spcBef>
              <a:buClrTx/>
              <a:buFontTx/>
              <a:buNone/>
            </a:pPr>
            <a:r>
              <a:rPr lang="en-US" altLang="en-US" sz="1800" b="1">
                <a:solidFill>
                  <a:srgbClr val="009900"/>
                </a:solidFill>
              </a:rPr>
              <a:t>Ecosystem</a:t>
            </a:r>
          </a:p>
        </p:txBody>
      </p:sp>
      <p:sp>
        <p:nvSpPr>
          <p:cNvPr id="27659" name="Rectangle 11"/>
          <p:cNvSpPr>
            <a:spLocks noChangeArrowheads="1"/>
          </p:cNvSpPr>
          <p:nvPr/>
        </p:nvSpPr>
        <p:spPr bwMode="auto">
          <a:xfrm>
            <a:off x="7239000" y="5867400"/>
            <a:ext cx="1390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Char char="•"/>
              <a:defRPr sz="2400">
                <a:solidFill>
                  <a:schemeClr val="tx1"/>
                </a:solidFill>
                <a:latin typeface="Arial" pitchFamily="34" charset="0"/>
              </a:defRPr>
            </a:lvl1pPr>
            <a:lvl2pPr marL="742950" indent="-285750" eaLnBrk="0" hangingPunct="0">
              <a:spcBef>
                <a:spcPct val="20000"/>
              </a:spcBef>
              <a:buClr>
                <a:schemeClr val="accent2"/>
              </a:buClr>
              <a:buSzPct val="100000"/>
              <a:buFont typeface="Times" pitchFamily="18" charset="0"/>
              <a:buChar char="•"/>
              <a:defRPr sz="2100">
                <a:solidFill>
                  <a:schemeClr val="tx1"/>
                </a:solidFill>
                <a:latin typeface="Arial" pitchFamily="34" charset="0"/>
              </a:defRPr>
            </a:lvl2pPr>
            <a:lvl3pPr marL="1143000" indent="-228600" eaLnBrk="0" hangingPunct="0">
              <a:spcBef>
                <a:spcPct val="20000"/>
              </a:spcBef>
              <a:buClr>
                <a:schemeClr val="folHlink"/>
              </a:buClr>
              <a:buChar char="•"/>
              <a:defRPr sz="1900">
                <a:solidFill>
                  <a:schemeClr val="tx1"/>
                </a:solidFill>
                <a:latin typeface="Arial" pitchFamily="34" charset="0"/>
              </a:defRPr>
            </a:lvl3pPr>
            <a:lvl4pPr marL="1600200" indent="-228600" eaLnBrk="0" hangingPunct="0">
              <a:spcBef>
                <a:spcPct val="20000"/>
              </a:spcBef>
              <a:buClr>
                <a:schemeClr val="hlink"/>
              </a:buClr>
              <a:buFont typeface="Times" pitchFamily="18" charset="0"/>
              <a:buChar char="•"/>
              <a:defRPr sz="2000">
                <a:solidFill>
                  <a:schemeClr val="tx1"/>
                </a:solidFill>
                <a:latin typeface="Arial" pitchFamily="34" charset="0"/>
              </a:defRPr>
            </a:lvl4pPr>
            <a:lvl5pPr marL="2057400" indent="-228600" eaLnBrk="0" hangingPunct="0">
              <a:spcBef>
                <a:spcPct val="20000"/>
              </a:spcBef>
              <a:buClr>
                <a:schemeClr val="accent2"/>
              </a:buClr>
              <a:buFont typeface="Times" pitchFamily="18" charset="0"/>
              <a:buChar char="•"/>
              <a:defRPr sz="1700">
                <a:solidFill>
                  <a:schemeClr val="tx1"/>
                </a:solidFill>
                <a:latin typeface="Arial" pitchFamily="34" charset="0"/>
              </a:defRPr>
            </a:lvl5pPr>
            <a:lvl6pPr marL="2514600" indent="-228600" eaLnBrk="0" fontAlgn="base" hangingPunct="0">
              <a:spcBef>
                <a:spcPct val="20000"/>
              </a:spcBef>
              <a:spcAft>
                <a:spcPct val="0"/>
              </a:spcAft>
              <a:buClr>
                <a:schemeClr val="accent2"/>
              </a:buClr>
              <a:buFont typeface="Times" pitchFamily="18" charset="0"/>
              <a:buChar char="•"/>
              <a:defRPr sz="1700">
                <a:solidFill>
                  <a:schemeClr val="tx1"/>
                </a:solidFill>
                <a:latin typeface="Arial" pitchFamily="34" charset="0"/>
              </a:defRPr>
            </a:lvl6pPr>
            <a:lvl7pPr marL="2971800" indent="-228600" eaLnBrk="0" fontAlgn="base" hangingPunct="0">
              <a:spcBef>
                <a:spcPct val="20000"/>
              </a:spcBef>
              <a:spcAft>
                <a:spcPct val="0"/>
              </a:spcAft>
              <a:buClr>
                <a:schemeClr val="accent2"/>
              </a:buClr>
              <a:buFont typeface="Times" pitchFamily="18" charset="0"/>
              <a:buChar char="•"/>
              <a:defRPr sz="1700">
                <a:solidFill>
                  <a:schemeClr val="tx1"/>
                </a:solidFill>
                <a:latin typeface="Arial" pitchFamily="34" charset="0"/>
              </a:defRPr>
            </a:lvl7pPr>
            <a:lvl8pPr marL="3429000" indent="-228600" eaLnBrk="0" fontAlgn="base" hangingPunct="0">
              <a:spcBef>
                <a:spcPct val="20000"/>
              </a:spcBef>
              <a:spcAft>
                <a:spcPct val="0"/>
              </a:spcAft>
              <a:buClr>
                <a:schemeClr val="accent2"/>
              </a:buClr>
              <a:buFont typeface="Times" pitchFamily="18" charset="0"/>
              <a:buChar char="•"/>
              <a:defRPr sz="1700">
                <a:solidFill>
                  <a:schemeClr val="tx1"/>
                </a:solidFill>
                <a:latin typeface="Arial" pitchFamily="34" charset="0"/>
              </a:defRPr>
            </a:lvl8pPr>
            <a:lvl9pPr marL="3886200" indent="-228600" eaLnBrk="0" fontAlgn="base" hangingPunct="0">
              <a:spcBef>
                <a:spcPct val="20000"/>
              </a:spcBef>
              <a:spcAft>
                <a:spcPct val="0"/>
              </a:spcAft>
              <a:buClr>
                <a:schemeClr val="accent2"/>
              </a:buClr>
              <a:buFont typeface="Times" pitchFamily="18" charset="0"/>
              <a:buChar char="•"/>
              <a:defRPr sz="1700">
                <a:solidFill>
                  <a:schemeClr val="tx1"/>
                </a:solidFill>
                <a:latin typeface="Arial" pitchFamily="34" charset="0"/>
              </a:defRPr>
            </a:lvl9pPr>
          </a:lstStyle>
          <a:p>
            <a:pPr eaLnBrk="1" hangingPunct="1">
              <a:spcBef>
                <a:spcPct val="0"/>
              </a:spcBef>
              <a:buClrTx/>
              <a:buFontTx/>
              <a:buNone/>
            </a:pPr>
            <a:r>
              <a:rPr lang="en-US" altLang="en-US" sz="1800" b="1">
                <a:solidFill>
                  <a:srgbClr val="009900"/>
                </a:solidFill>
              </a:rPr>
              <a:t>Ecosystem</a:t>
            </a:r>
          </a:p>
        </p:txBody>
      </p:sp>
      <p:sp>
        <p:nvSpPr>
          <p:cNvPr id="27660" name="Rectangle 12"/>
          <p:cNvSpPr>
            <a:spLocks noChangeArrowheads="1"/>
          </p:cNvSpPr>
          <p:nvPr/>
        </p:nvSpPr>
        <p:spPr bwMode="auto">
          <a:xfrm>
            <a:off x="838200" y="5867400"/>
            <a:ext cx="1390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Char char="•"/>
              <a:defRPr sz="2400">
                <a:solidFill>
                  <a:schemeClr val="tx1"/>
                </a:solidFill>
                <a:latin typeface="Arial" pitchFamily="34" charset="0"/>
              </a:defRPr>
            </a:lvl1pPr>
            <a:lvl2pPr marL="742950" indent="-285750" eaLnBrk="0" hangingPunct="0">
              <a:spcBef>
                <a:spcPct val="20000"/>
              </a:spcBef>
              <a:buClr>
                <a:schemeClr val="accent2"/>
              </a:buClr>
              <a:buSzPct val="100000"/>
              <a:buFont typeface="Times" pitchFamily="18" charset="0"/>
              <a:buChar char="•"/>
              <a:defRPr sz="2100">
                <a:solidFill>
                  <a:schemeClr val="tx1"/>
                </a:solidFill>
                <a:latin typeface="Arial" pitchFamily="34" charset="0"/>
              </a:defRPr>
            </a:lvl2pPr>
            <a:lvl3pPr marL="1143000" indent="-228600" eaLnBrk="0" hangingPunct="0">
              <a:spcBef>
                <a:spcPct val="20000"/>
              </a:spcBef>
              <a:buClr>
                <a:schemeClr val="folHlink"/>
              </a:buClr>
              <a:buChar char="•"/>
              <a:defRPr sz="1900">
                <a:solidFill>
                  <a:schemeClr val="tx1"/>
                </a:solidFill>
                <a:latin typeface="Arial" pitchFamily="34" charset="0"/>
              </a:defRPr>
            </a:lvl3pPr>
            <a:lvl4pPr marL="1600200" indent="-228600" eaLnBrk="0" hangingPunct="0">
              <a:spcBef>
                <a:spcPct val="20000"/>
              </a:spcBef>
              <a:buClr>
                <a:schemeClr val="hlink"/>
              </a:buClr>
              <a:buFont typeface="Times" pitchFamily="18" charset="0"/>
              <a:buChar char="•"/>
              <a:defRPr sz="2000">
                <a:solidFill>
                  <a:schemeClr val="tx1"/>
                </a:solidFill>
                <a:latin typeface="Arial" pitchFamily="34" charset="0"/>
              </a:defRPr>
            </a:lvl4pPr>
            <a:lvl5pPr marL="2057400" indent="-228600" eaLnBrk="0" hangingPunct="0">
              <a:spcBef>
                <a:spcPct val="20000"/>
              </a:spcBef>
              <a:buClr>
                <a:schemeClr val="accent2"/>
              </a:buClr>
              <a:buFont typeface="Times" pitchFamily="18" charset="0"/>
              <a:buChar char="•"/>
              <a:defRPr sz="1700">
                <a:solidFill>
                  <a:schemeClr val="tx1"/>
                </a:solidFill>
                <a:latin typeface="Arial" pitchFamily="34" charset="0"/>
              </a:defRPr>
            </a:lvl5pPr>
            <a:lvl6pPr marL="2514600" indent="-228600" eaLnBrk="0" fontAlgn="base" hangingPunct="0">
              <a:spcBef>
                <a:spcPct val="20000"/>
              </a:spcBef>
              <a:spcAft>
                <a:spcPct val="0"/>
              </a:spcAft>
              <a:buClr>
                <a:schemeClr val="accent2"/>
              </a:buClr>
              <a:buFont typeface="Times" pitchFamily="18" charset="0"/>
              <a:buChar char="•"/>
              <a:defRPr sz="1700">
                <a:solidFill>
                  <a:schemeClr val="tx1"/>
                </a:solidFill>
                <a:latin typeface="Arial" pitchFamily="34" charset="0"/>
              </a:defRPr>
            </a:lvl6pPr>
            <a:lvl7pPr marL="2971800" indent="-228600" eaLnBrk="0" fontAlgn="base" hangingPunct="0">
              <a:spcBef>
                <a:spcPct val="20000"/>
              </a:spcBef>
              <a:spcAft>
                <a:spcPct val="0"/>
              </a:spcAft>
              <a:buClr>
                <a:schemeClr val="accent2"/>
              </a:buClr>
              <a:buFont typeface="Times" pitchFamily="18" charset="0"/>
              <a:buChar char="•"/>
              <a:defRPr sz="1700">
                <a:solidFill>
                  <a:schemeClr val="tx1"/>
                </a:solidFill>
                <a:latin typeface="Arial" pitchFamily="34" charset="0"/>
              </a:defRPr>
            </a:lvl7pPr>
            <a:lvl8pPr marL="3429000" indent="-228600" eaLnBrk="0" fontAlgn="base" hangingPunct="0">
              <a:spcBef>
                <a:spcPct val="20000"/>
              </a:spcBef>
              <a:spcAft>
                <a:spcPct val="0"/>
              </a:spcAft>
              <a:buClr>
                <a:schemeClr val="accent2"/>
              </a:buClr>
              <a:buFont typeface="Times" pitchFamily="18" charset="0"/>
              <a:buChar char="•"/>
              <a:defRPr sz="1700">
                <a:solidFill>
                  <a:schemeClr val="tx1"/>
                </a:solidFill>
                <a:latin typeface="Arial" pitchFamily="34" charset="0"/>
              </a:defRPr>
            </a:lvl8pPr>
            <a:lvl9pPr marL="3886200" indent="-228600" eaLnBrk="0" fontAlgn="base" hangingPunct="0">
              <a:spcBef>
                <a:spcPct val="20000"/>
              </a:spcBef>
              <a:spcAft>
                <a:spcPct val="0"/>
              </a:spcAft>
              <a:buClr>
                <a:schemeClr val="accent2"/>
              </a:buClr>
              <a:buFont typeface="Times" pitchFamily="18" charset="0"/>
              <a:buChar char="•"/>
              <a:defRPr sz="1700">
                <a:solidFill>
                  <a:schemeClr val="tx1"/>
                </a:solidFill>
                <a:latin typeface="Arial" pitchFamily="34" charset="0"/>
              </a:defRPr>
            </a:lvl9pPr>
          </a:lstStyle>
          <a:p>
            <a:pPr eaLnBrk="1" hangingPunct="1">
              <a:spcBef>
                <a:spcPct val="0"/>
              </a:spcBef>
              <a:buClrTx/>
              <a:buFontTx/>
              <a:buNone/>
            </a:pPr>
            <a:r>
              <a:rPr lang="en-US" altLang="en-US" sz="1800" b="1">
                <a:solidFill>
                  <a:srgbClr val="009900"/>
                </a:solidFill>
              </a:rPr>
              <a:t>Ecosystem</a:t>
            </a:r>
          </a:p>
        </p:txBody>
      </p:sp>
      <p:sp>
        <p:nvSpPr>
          <p:cNvPr id="27661" name="Oval 13"/>
          <p:cNvSpPr>
            <a:spLocks noChangeArrowheads="1"/>
          </p:cNvSpPr>
          <p:nvPr/>
        </p:nvSpPr>
        <p:spPr bwMode="auto">
          <a:xfrm>
            <a:off x="1371600" y="304800"/>
            <a:ext cx="6400800" cy="59436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accent1"/>
              </a:buClr>
              <a:buChar char="•"/>
              <a:defRPr sz="2400">
                <a:solidFill>
                  <a:schemeClr val="tx1"/>
                </a:solidFill>
                <a:latin typeface="Arial" pitchFamily="34" charset="0"/>
              </a:defRPr>
            </a:lvl1pPr>
            <a:lvl2pPr marL="742950" indent="-285750" eaLnBrk="0" hangingPunct="0">
              <a:spcBef>
                <a:spcPct val="20000"/>
              </a:spcBef>
              <a:buClr>
                <a:schemeClr val="accent2"/>
              </a:buClr>
              <a:buSzPct val="100000"/>
              <a:buFont typeface="Times" pitchFamily="18" charset="0"/>
              <a:buChar char="•"/>
              <a:defRPr sz="2100">
                <a:solidFill>
                  <a:schemeClr val="tx1"/>
                </a:solidFill>
                <a:latin typeface="Arial" pitchFamily="34" charset="0"/>
              </a:defRPr>
            </a:lvl2pPr>
            <a:lvl3pPr marL="1143000" indent="-228600" eaLnBrk="0" hangingPunct="0">
              <a:spcBef>
                <a:spcPct val="20000"/>
              </a:spcBef>
              <a:buClr>
                <a:schemeClr val="folHlink"/>
              </a:buClr>
              <a:buChar char="•"/>
              <a:defRPr sz="1900">
                <a:solidFill>
                  <a:schemeClr val="tx1"/>
                </a:solidFill>
                <a:latin typeface="Arial" pitchFamily="34" charset="0"/>
              </a:defRPr>
            </a:lvl3pPr>
            <a:lvl4pPr marL="1600200" indent="-228600" eaLnBrk="0" hangingPunct="0">
              <a:spcBef>
                <a:spcPct val="20000"/>
              </a:spcBef>
              <a:buClr>
                <a:schemeClr val="hlink"/>
              </a:buClr>
              <a:buFont typeface="Times" pitchFamily="18" charset="0"/>
              <a:buChar char="•"/>
              <a:defRPr sz="2000">
                <a:solidFill>
                  <a:schemeClr val="tx1"/>
                </a:solidFill>
                <a:latin typeface="Arial" pitchFamily="34" charset="0"/>
              </a:defRPr>
            </a:lvl4pPr>
            <a:lvl5pPr marL="2057400" indent="-228600" eaLnBrk="0" hangingPunct="0">
              <a:spcBef>
                <a:spcPct val="20000"/>
              </a:spcBef>
              <a:buClr>
                <a:schemeClr val="accent2"/>
              </a:buClr>
              <a:buFont typeface="Times" pitchFamily="18" charset="0"/>
              <a:buChar char="•"/>
              <a:defRPr sz="1700">
                <a:solidFill>
                  <a:schemeClr val="tx1"/>
                </a:solidFill>
                <a:latin typeface="Arial" pitchFamily="34" charset="0"/>
              </a:defRPr>
            </a:lvl5pPr>
            <a:lvl6pPr marL="2514600" indent="-228600" eaLnBrk="0" fontAlgn="base" hangingPunct="0">
              <a:spcBef>
                <a:spcPct val="20000"/>
              </a:spcBef>
              <a:spcAft>
                <a:spcPct val="0"/>
              </a:spcAft>
              <a:buClr>
                <a:schemeClr val="accent2"/>
              </a:buClr>
              <a:buFont typeface="Times" pitchFamily="18" charset="0"/>
              <a:buChar char="•"/>
              <a:defRPr sz="1700">
                <a:solidFill>
                  <a:schemeClr val="tx1"/>
                </a:solidFill>
                <a:latin typeface="Arial" pitchFamily="34" charset="0"/>
              </a:defRPr>
            </a:lvl6pPr>
            <a:lvl7pPr marL="2971800" indent="-228600" eaLnBrk="0" fontAlgn="base" hangingPunct="0">
              <a:spcBef>
                <a:spcPct val="20000"/>
              </a:spcBef>
              <a:spcAft>
                <a:spcPct val="0"/>
              </a:spcAft>
              <a:buClr>
                <a:schemeClr val="accent2"/>
              </a:buClr>
              <a:buFont typeface="Times" pitchFamily="18" charset="0"/>
              <a:buChar char="•"/>
              <a:defRPr sz="1700">
                <a:solidFill>
                  <a:schemeClr val="tx1"/>
                </a:solidFill>
                <a:latin typeface="Arial" pitchFamily="34" charset="0"/>
              </a:defRPr>
            </a:lvl7pPr>
            <a:lvl8pPr marL="3429000" indent="-228600" eaLnBrk="0" fontAlgn="base" hangingPunct="0">
              <a:spcBef>
                <a:spcPct val="20000"/>
              </a:spcBef>
              <a:spcAft>
                <a:spcPct val="0"/>
              </a:spcAft>
              <a:buClr>
                <a:schemeClr val="accent2"/>
              </a:buClr>
              <a:buFont typeface="Times" pitchFamily="18" charset="0"/>
              <a:buChar char="•"/>
              <a:defRPr sz="1700">
                <a:solidFill>
                  <a:schemeClr val="tx1"/>
                </a:solidFill>
                <a:latin typeface="Arial" pitchFamily="34" charset="0"/>
              </a:defRPr>
            </a:lvl8pPr>
            <a:lvl9pPr marL="3886200" indent="-228600" eaLnBrk="0" fontAlgn="base" hangingPunct="0">
              <a:spcBef>
                <a:spcPct val="20000"/>
              </a:spcBef>
              <a:spcAft>
                <a:spcPct val="0"/>
              </a:spcAft>
              <a:buClr>
                <a:schemeClr val="accent2"/>
              </a:buClr>
              <a:buFont typeface="Times" pitchFamily="18" charset="0"/>
              <a:buChar char="•"/>
              <a:defRPr sz="1700">
                <a:solidFill>
                  <a:schemeClr val="tx1"/>
                </a:solidFill>
                <a:latin typeface="Arial" pitchFamily="34" charset="0"/>
              </a:defRPr>
            </a:lvl9pPr>
          </a:lstStyle>
          <a:p>
            <a:pPr>
              <a:spcBef>
                <a:spcPct val="0"/>
              </a:spcBef>
              <a:buClrTx/>
              <a:buFontTx/>
              <a:buNone/>
            </a:pPr>
            <a:endParaRPr lang="en-US" altLang="en-US" sz="3200">
              <a:solidFill>
                <a:srgbClr val="000000"/>
              </a:solidFill>
              <a:latin typeface="Times" pitchFamily="18" charset="0"/>
            </a:endParaRPr>
          </a:p>
        </p:txBody>
      </p:sp>
    </p:spTree>
    <p:extLst>
      <p:ext uri="{BB962C8B-B14F-4D97-AF65-F5344CB8AC3E}">
        <p14:creationId xmlns:p14="http://schemas.microsoft.com/office/powerpoint/2010/main" val="1071534095"/>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1506" name="Content Placeholder 2"/>
          <p:cNvSpPr>
            <a:spLocks noGrp="1"/>
          </p:cNvSpPr>
          <p:nvPr>
            <p:ph idx="4294967295"/>
          </p:nvPr>
        </p:nvSpPr>
        <p:spPr>
          <a:xfrm>
            <a:off x="457200" y="1524000"/>
            <a:ext cx="8229600" cy="838200"/>
          </a:xfrm>
        </p:spPr>
        <p:txBody>
          <a:bodyPr>
            <a:normAutofit fontScale="92500" lnSpcReduction="20000"/>
          </a:bodyPr>
          <a:lstStyle/>
          <a:p>
            <a:pPr algn="ctr" eaLnBrk="1" hangingPunct="1">
              <a:buFontTx/>
              <a:buNone/>
            </a:pPr>
            <a:r>
              <a:rPr lang="en-US" altLang="en-US" sz="2800" dirty="0" smtClean="0"/>
              <a:t>	</a:t>
            </a:r>
            <a:r>
              <a:rPr lang="en-US" altLang="en-US" sz="2800" dirty="0" smtClean="0">
                <a:latin typeface="Calibri" pitchFamily="34" charset="0"/>
              </a:rPr>
              <a:t>Vision: </a:t>
            </a:r>
            <a:r>
              <a:rPr lang="en-US" altLang="en-US" i="1" dirty="0" smtClean="0">
                <a:latin typeface="Calibri" pitchFamily="34" charset="0"/>
              </a:rPr>
              <a:t>Sustainable development integrated into education and learning </a:t>
            </a:r>
          </a:p>
          <a:p>
            <a:pPr eaLnBrk="1" hangingPunct="1"/>
            <a:endParaRPr lang="en-US" altLang="en-US" sz="1800" dirty="0" smtClean="0">
              <a:latin typeface="Calibri" pitchFamily="34" charset="0"/>
            </a:endParaRPr>
          </a:p>
        </p:txBody>
      </p:sp>
      <p:pic>
        <p:nvPicPr>
          <p:cNvPr id="21507" name="Picture 1"/>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42321" y="0"/>
            <a:ext cx="7259359" cy="1366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Content Placeholder 2"/>
          <p:cNvSpPr txBox="1">
            <a:spLocks/>
          </p:cNvSpPr>
          <p:nvPr/>
        </p:nvSpPr>
        <p:spPr bwMode="auto">
          <a:xfrm>
            <a:off x="457200" y="2438400"/>
            <a:ext cx="8229600" cy="4114800"/>
          </a:xfrm>
          <a:prstGeom prst="rect">
            <a:avLst/>
          </a:prstGeom>
          <a:solidFill>
            <a:schemeClr val="bg1"/>
          </a:solidFill>
          <a:ln>
            <a:noFill/>
          </a:ln>
          <a:extLst/>
        </p:spPr>
        <p:txBody>
          <a:bodyPr/>
          <a:lstStyle>
            <a:lvl1pPr marL="342900" indent="-342900" eaLnBrk="0" hangingPunct="0">
              <a:spcBef>
                <a:spcPct val="20000"/>
              </a:spcBef>
              <a:buClr>
                <a:schemeClr val="accent1"/>
              </a:buClr>
              <a:buChar char="•"/>
              <a:defRPr sz="2400">
                <a:solidFill>
                  <a:schemeClr val="tx1"/>
                </a:solidFill>
                <a:latin typeface="Arial" pitchFamily="34" charset="0"/>
              </a:defRPr>
            </a:lvl1pPr>
            <a:lvl2pPr marL="742950" indent="-285750" eaLnBrk="0" hangingPunct="0">
              <a:spcBef>
                <a:spcPct val="20000"/>
              </a:spcBef>
              <a:buClr>
                <a:schemeClr val="accent2"/>
              </a:buClr>
              <a:buSzPct val="100000"/>
              <a:buFont typeface="Times" pitchFamily="18" charset="0"/>
              <a:buChar char="•"/>
              <a:defRPr sz="2100">
                <a:solidFill>
                  <a:schemeClr val="tx1"/>
                </a:solidFill>
                <a:latin typeface="Arial" pitchFamily="34" charset="0"/>
              </a:defRPr>
            </a:lvl2pPr>
            <a:lvl3pPr marL="1143000" indent="-228600" eaLnBrk="0" hangingPunct="0">
              <a:spcBef>
                <a:spcPct val="20000"/>
              </a:spcBef>
              <a:buClr>
                <a:schemeClr val="folHlink"/>
              </a:buClr>
              <a:buChar char="•"/>
              <a:defRPr sz="1900">
                <a:solidFill>
                  <a:schemeClr val="tx1"/>
                </a:solidFill>
                <a:latin typeface="Arial" pitchFamily="34" charset="0"/>
              </a:defRPr>
            </a:lvl3pPr>
            <a:lvl4pPr marL="1600200" indent="-228600" eaLnBrk="0" hangingPunct="0">
              <a:spcBef>
                <a:spcPct val="20000"/>
              </a:spcBef>
              <a:buClr>
                <a:schemeClr val="hlink"/>
              </a:buClr>
              <a:buFont typeface="Times" pitchFamily="18" charset="0"/>
              <a:buChar char="•"/>
              <a:defRPr sz="2000">
                <a:solidFill>
                  <a:schemeClr val="tx1"/>
                </a:solidFill>
                <a:latin typeface="Arial" pitchFamily="34" charset="0"/>
              </a:defRPr>
            </a:lvl4pPr>
            <a:lvl5pPr marL="2057400" indent="-228600" eaLnBrk="0" hangingPunct="0">
              <a:spcBef>
                <a:spcPct val="20000"/>
              </a:spcBef>
              <a:buClr>
                <a:schemeClr val="accent2"/>
              </a:buClr>
              <a:buFont typeface="Times" pitchFamily="18" charset="0"/>
              <a:buChar char="•"/>
              <a:defRPr sz="1700">
                <a:solidFill>
                  <a:schemeClr val="tx1"/>
                </a:solidFill>
                <a:latin typeface="Arial" pitchFamily="34" charset="0"/>
              </a:defRPr>
            </a:lvl5pPr>
            <a:lvl6pPr marL="2514600" indent="-228600" eaLnBrk="0" fontAlgn="base" hangingPunct="0">
              <a:spcBef>
                <a:spcPct val="20000"/>
              </a:spcBef>
              <a:spcAft>
                <a:spcPct val="0"/>
              </a:spcAft>
              <a:buClr>
                <a:schemeClr val="accent2"/>
              </a:buClr>
              <a:buFont typeface="Times" pitchFamily="18" charset="0"/>
              <a:buChar char="•"/>
              <a:defRPr sz="1700">
                <a:solidFill>
                  <a:schemeClr val="tx1"/>
                </a:solidFill>
                <a:latin typeface="Arial" pitchFamily="34" charset="0"/>
              </a:defRPr>
            </a:lvl6pPr>
            <a:lvl7pPr marL="2971800" indent="-228600" eaLnBrk="0" fontAlgn="base" hangingPunct="0">
              <a:spcBef>
                <a:spcPct val="20000"/>
              </a:spcBef>
              <a:spcAft>
                <a:spcPct val="0"/>
              </a:spcAft>
              <a:buClr>
                <a:schemeClr val="accent2"/>
              </a:buClr>
              <a:buFont typeface="Times" pitchFamily="18" charset="0"/>
              <a:buChar char="•"/>
              <a:defRPr sz="1700">
                <a:solidFill>
                  <a:schemeClr val="tx1"/>
                </a:solidFill>
                <a:latin typeface="Arial" pitchFamily="34" charset="0"/>
              </a:defRPr>
            </a:lvl7pPr>
            <a:lvl8pPr marL="3429000" indent="-228600" eaLnBrk="0" fontAlgn="base" hangingPunct="0">
              <a:spcBef>
                <a:spcPct val="20000"/>
              </a:spcBef>
              <a:spcAft>
                <a:spcPct val="0"/>
              </a:spcAft>
              <a:buClr>
                <a:schemeClr val="accent2"/>
              </a:buClr>
              <a:buFont typeface="Times" pitchFamily="18" charset="0"/>
              <a:buChar char="•"/>
              <a:defRPr sz="1700">
                <a:solidFill>
                  <a:schemeClr val="tx1"/>
                </a:solidFill>
                <a:latin typeface="Arial" pitchFamily="34" charset="0"/>
              </a:defRPr>
            </a:lvl8pPr>
            <a:lvl9pPr marL="3886200" indent="-228600" eaLnBrk="0" fontAlgn="base" hangingPunct="0">
              <a:spcBef>
                <a:spcPct val="20000"/>
              </a:spcBef>
              <a:spcAft>
                <a:spcPct val="0"/>
              </a:spcAft>
              <a:buClr>
                <a:schemeClr val="accent2"/>
              </a:buClr>
              <a:buFont typeface="Times" pitchFamily="18" charset="0"/>
              <a:buChar char="•"/>
              <a:defRPr sz="1700">
                <a:solidFill>
                  <a:schemeClr val="tx1"/>
                </a:solidFill>
                <a:latin typeface="Arial" pitchFamily="34" charset="0"/>
              </a:defRPr>
            </a:lvl9pPr>
          </a:lstStyle>
          <a:p>
            <a:pPr>
              <a:buClrTx/>
            </a:pPr>
            <a:r>
              <a:rPr lang="en-US" altLang="en-US" dirty="0">
                <a:latin typeface="Arial"/>
                <a:cs typeface="Arial"/>
              </a:rPr>
              <a:t>Non‐partisan, </a:t>
            </a:r>
            <a:r>
              <a:rPr lang="en-US" altLang="en-US" dirty="0" smtClean="0">
                <a:latin typeface="Arial"/>
                <a:cs typeface="Arial"/>
              </a:rPr>
              <a:t>over </a:t>
            </a:r>
            <a:r>
              <a:rPr lang="en-US" altLang="en-US" dirty="0">
                <a:latin typeface="Arial"/>
                <a:cs typeface="Arial"/>
              </a:rPr>
              <a:t>360 registered organizations</a:t>
            </a:r>
          </a:p>
          <a:p>
            <a:pPr>
              <a:buClrTx/>
            </a:pPr>
            <a:r>
              <a:rPr lang="en-US" altLang="ja-JP" dirty="0" smtClean="0">
                <a:latin typeface="Arial"/>
                <a:ea typeface="MS PGothic" pitchFamily="34" charset="-128"/>
                <a:cs typeface="Arial"/>
              </a:rPr>
              <a:t>Sector </a:t>
            </a:r>
            <a:r>
              <a:rPr lang="en-US" altLang="ja-JP" dirty="0">
                <a:latin typeface="Arial"/>
                <a:ea typeface="MS PGothic" pitchFamily="34" charset="-128"/>
                <a:cs typeface="Arial"/>
              </a:rPr>
              <a:t>Teams are:</a:t>
            </a:r>
          </a:p>
          <a:p>
            <a:pPr lvl="1">
              <a:buClrTx/>
              <a:buSzTx/>
              <a:buFont typeface="Arial" pitchFamily="34" charset="0"/>
              <a:buChar char="–"/>
            </a:pPr>
            <a:r>
              <a:rPr lang="en-US" altLang="en-US" sz="2400" dirty="0">
                <a:latin typeface="Arial"/>
                <a:cs typeface="Arial"/>
              </a:rPr>
              <a:t>Communities</a:t>
            </a:r>
          </a:p>
          <a:p>
            <a:pPr lvl="1">
              <a:buClrTx/>
              <a:buSzTx/>
              <a:buFont typeface="Arial" pitchFamily="34" charset="0"/>
              <a:buChar char="–"/>
            </a:pPr>
            <a:r>
              <a:rPr lang="en-US" altLang="en-US" sz="2400" dirty="0">
                <a:latin typeface="Arial"/>
                <a:cs typeface="Arial"/>
              </a:rPr>
              <a:t>Business</a:t>
            </a:r>
          </a:p>
          <a:p>
            <a:pPr lvl="1">
              <a:buClrTx/>
              <a:buSzTx/>
              <a:buFont typeface="Arial" pitchFamily="34" charset="0"/>
              <a:buChar char="–"/>
            </a:pPr>
            <a:r>
              <a:rPr lang="en-US" altLang="en-US" sz="2400" dirty="0">
                <a:latin typeface="Arial"/>
                <a:cs typeface="Arial"/>
              </a:rPr>
              <a:t>Faith Based </a:t>
            </a:r>
            <a:r>
              <a:rPr lang="en-US" altLang="en-US" sz="2400" dirty="0" smtClean="0">
                <a:latin typeface="Arial"/>
                <a:cs typeface="Arial"/>
              </a:rPr>
              <a:t>Organizations</a:t>
            </a:r>
          </a:p>
          <a:p>
            <a:pPr lvl="1">
              <a:buClrTx/>
              <a:buSzTx/>
              <a:buFont typeface="Arial" pitchFamily="34" charset="0"/>
              <a:buChar char="–"/>
            </a:pPr>
            <a:r>
              <a:rPr lang="en-US" altLang="en-US" sz="2400" dirty="0" smtClean="0">
                <a:latin typeface="Arial"/>
                <a:cs typeface="Arial"/>
              </a:rPr>
              <a:t>Youth</a:t>
            </a:r>
          </a:p>
          <a:p>
            <a:pPr lvl="1">
              <a:buClrTx/>
              <a:buSzTx/>
              <a:buFont typeface="Arial" pitchFamily="34" charset="0"/>
              <a:buChar char="–"/>
            </a:pPr>
            <a:r>
              <a:rPr lang="en-US" altLang="en-US" sz="2400" dirty="0">
                <a:latin typeface="Arial"/>
                <a:cs typeface="Arial"/>
              </a:rPr>
              <a:t>K-12 and Teacher </a:t>
            </a:r>
            <a:r>
              <a:rPr lang="en-US" altLang="en-US" sz="2400" dirty="0" smtClean="0">
                <a:latin typeface="Arial"/>
                <a:cs typeface="Arial"/>
              </a:rPr>
              <a:t>Education</a:t>
            </a:r>
          </a:p>
          <a:p>
            <a:pPr lvl="1">
              <a:buClrTx/>
              <a:buSzTx/>
              <a:buFont typeface="Arial" pitchFamily="34" charset="0"/>
              <a:buChar char="–"/>
            </a:pPr>
            <a:r>
              <a:rPr lang="en-US" altLang="en-US" sz="2400" dirty="0" smtClean="0">
                <a:latin typeface="Arial"/>
                <a:cs typeface="Arial"/>
              </a:rPr>
              <a:t>International</a:t>
            </a:r>
            <a:endParaRPr lang="en-US" altLang="en-US" sz="2400" dirty="0">
              <a:latin typeface="Arial"/>
              <a:cs typeface="Arial"/>
            </a:endParaRPr>
          </a:p>
          <a:p>
            <a:pPr lvl="1">
              <a:buClrTx/>
              <a:buSzTx/>
              <a:buFont typeface="Arial" pitchFamily="34" charset="0"/>
              <a:buChar char="–"/>
            </a:pPr>
            <a:r>
              <a:rPr lang="en-US" altLang="en-US" sz="2400" b="1" dirty="0">
                <a:latin typeface="Arial"/>
                <a:cs typeface="Arial"/>
              </a:rPr>
              <a:t>Higher </a:t>
            </a:r>
            <a:r>
              <a:rPr lang="en-US" altLang="en-US" sz="2400" b="1" dirty="0" smtClean="0">
                <a:latin typeface="Arial"/>
                <a:cs typeface="Arial"/>
              </a:rPr>
              <a:t>Education</a:t>
            </a:r>
            <a:endParaRPr lang="en-US" altLang="en-US" sz="2400" b="1" dirty="0">
              <a:latin typeface="Arial"/>
              <a:cs typeface="Arial"/>
            </a:endParaRPr>
          </a:p>
        </p:txBody>
      </p:sp>
    </p:spTree>
    <p:custDataLst>
      <p:tags r:id="rId1"/>
    </p:custDataLst>
    <p:extLst>
      <p:ext uri="{BB962C8B-B14F-4D97-AF65-F5344CB8AC3E}">
        <p14:creationId xmlns:p14="http://schemas.microsoft.com/office/powerpoint/2010/main" val="244154706"/>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General Motors is committed to Environmental Responsibility and Green Energy</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t>Examples:</a:t>
            </a:r>
          </a:p>
          <a:p>
            <a:r>
              <a:rPr lang="en-US" dirty="0" smtClean="0"/>
              <a:t>General Motors has made a commitment to use 100% renewable energies </a:t>
            </a:r>
            <a:r>
              <a:rPr lang="en-US" dirty="0"/>
              <a:t>for electricity by 2050 (http://</a:t>
            </a:r>
            <a:r>
              <a:rPr lang="en-US" dirty="0" smtClean="0"/>
              <a:t>there100.org/general-motors)</a:t>
            </a:r>
          </a:p>
          <a:p>
            <a:r>
              <a:rPr lang="en-US" dirty="0" smtClean="0"/>
              <a:t>GM’s Sustainability Director is helping to create a Climate Action Plan for the city of Detroit</a:t>
            </a:r>
          </a:p>
          <a:p>
            <a:r>
              <a:rPr lang="en-US" dirty="0" smtClean="0"/>
              <a:t>Mary Barra has decided GM will stay committed to the Paris Climate Agreement</a:t>
            </a:r>
          </a:p>
          <a:p>
            <a:r>
              <a:rPr lang="en-US" dirty="0" smtClean="0"/>
              <a:t>Also </a:t>
            </a:r>
            <a:r>
              <a:rPr lang="en-US" dirty="0"/>
              <a:t>see </a:t>
            </a:r>
            <a:r>
              <a:rPr lang="en-US" dirty="0">
                <a:hlinkClick r:id="rId2"/>
              </a:rPr>
              <a:t>https://www.wemeanbusinesscoalition.org</a:t>
            </a:r>
            <a:r>
              <a:rPr lang="en-US" dirty="0" smtClean="0">
                <a:hlinkClick r:id="rId2"/>
              </a:rPr>
              <a:t>/</a:t>
            </a:r>
            <a:r>
              <a:rPr lang="en-US" dirty="0" smtClean="0"/>
              <a:t> </a:t>
            </a:r>
          </a:p>
          <a:p>
            <a:endParaRPr lang="en-US" dirty="0"/>
          </a:p>
        </p:txBody>
      </p:sp>
    </p:spTree>
    <p:extLst>
      <p:ext uri="{BB962C8B-B14F-4D97-AF65-F5344CB8AC3E}">
        <p14:creationId xmlns:p14="http://schemas.microsoft.com/office/powerpoint/2010/main" val="286013552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GUID" val="208996a7-9a3c-4109-9789-7f6d2ef32375"/>
</p:tagLst>
</file>

<file path=ppt/tags/tag2.xml><?xml version="1.0" encoding="utf-8"?>
<p:tagLst xmlns:a="http://schemas.openxmlformats.org/drawingml/2006/main" xmlns:r="http://schemas.openxmlformats.org/officeDocument/2006/relationships" xmlns:p="http://schemas.openxmlformats.org/presentationml/2006/main">
  <p:tag name="ARTICULATE_SLIDE_GUID" val="355d67a9-c6c9-4b2c-96df-4876ba28ff26"/>
</p:tagLst>
</file>

<file path=ppt/tags/tag3.xml><?xml version="1.0" encoding="utf-8"?>
<p:tagLst xmlns:a="http://schemas.openxmlformats.org/drawingml/2006/main" xmlns:r="http://schemas.openxmlformats.org/officeDocument/2006/relationships" xmlns:p="http://schemas.openxmlformats.org/presentationml/2006/main">
  <p:tag name="ARTICULATE_SLIDE_GUID" val="355d67a9-c6c9-4b2c-96df-4876ba28ff2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TM10001114[[fn=Gallery]]</Template>
  <TotalTime>10899</TotalTime>
  <Words>1166</Words>
  <Application>Microsoft Macintosh PowerPoint</Application>
  <PresentationFormat>On-screen Show (4:3)</PresentationFormat>
  <Paragraphs>285</Paragraphs>
  <Slides>39</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MS PGothic</vt:lpstr>
      <vt:lpstr>Times</vt:lpstr>
      <vt:lpstr>Times New Roman</vt:lpstr>
      <vt:lpstr>Office Theme</vt:lpstr>
      <vt:lpstr>  Integrating Civic Action into Environmental Programs   </vt:lpstr>
      <vt:lpstr>What we will cover today</vt:lpstr>
      <vt:lpstr>Expected Outcomes if you use this in your teaching</vt:lpstr>
      <vt:lpstr>Education for Societal Environmental Solutions</vt:lpstr>
      <vt:lpstr>    “enables people to develop the knowledge and skills to participate in decisions…, that will improve the quality of life now without damaging the planet for the future.”  (UN ESD Summit information)     Skills needed for Sustainable Development are  the same skills employers value!  Rowe D. and Hiser K. (2016) “Higher Education for Sustainable Development in the Community and through Partnerships” in Routledge Handbook of Higher Education for Sustainable Development, ed. Barth, M., Michelsen, G., Rieckmann, M., &amp; Thomas, I.,  Routledge, Oxford, UK.     </vt:lpstr>
      <vt:lpstr>Education for Solutions</vt:lpstr>
      <vt:lpstr>PowerPoint Presentation</vt:lpstr>
      <vt:lpstr>PowerPoint Presentation</vt:lpstr>
      <vt:lpstr>General Motors is committed to Environmental Responsibility and Green Energy</vt:lpstr>
      <vt:lpstr>PowerPoint Presentation</vt:lpstr>
      <vt:lpstr>  The Disciplinary Associations  Network for Sustainability  http://dans.aashe.org   Made up of the societies   educators join to learn how/what to teach </vt:lpstr>
      <vt:lpstr>       www.aashe.org/partners/heasc   </vt:lpstr>
      <vt:lpstr> “Beyond Doom and Gloom: Engage Students in Solutions to  Climate Change”</vt:lpstr>
      <vt:lpstr>Why is this initiative needed?</vt:lpstr>
      <vt:lpstr>Students and Climate Change</vt:lpstr>
      <vt:lpstr>Educators asked for it:</vt:lpstr>
      <vt:lpstr>Practitioners asked for it:</vt:lpstr>
      <vt:lpstr>Policymakers asked for it:</vt:lpstr>
      <vt:lpstr>Example – Michigan story It all started with Youth Energy Solutions - https://youthenergysolution.org/ </vt:lpstr>
      <vt:lpstr>New and free initiative for educators   “Beyond Doom and Gloom: Including Solutions to  Climate Change.”  </vt:lpstr>
      <vt:lpstr>Good news:</vt:lpstr>
      <vt:lpstr>Components include: </vt:lpstr>
      <vt:lpstr>  </vt:lpstr>
      <vt:lpstr>Clean Energy Policies are Crucial So are Democracy Skills</vt:lpstr>
      <vt:lpstr>PowerPoint Presentation</vt:lpstr>
      <vt:lpstr> For Students: http://ClimateFixes.org takes them to Webpage for Students http://www.aashe.org/climate-solutions/  </vt:lpstr>
      <vt:lpstr>Energy Civic Engagement Links</vt:lpstr>
      <vt:lpstr>PowerPoint Presentation</vt:lpstr>
      <vt:lpstr>PowerPoint Presentation</vt:lpstr>
      <vt:lpstr>Components for Educators:</vt:lpstr>
      <vt:lpstr> Components for educators: on faculty page </vt:lpstr>
      <vt:lpstr>Assignments Doc</vt:lpstr>
      <vt:lpstr>PowerPoint Presentation</vt:lpstr>
      <vt:lpstr> Components for educators:  </vt:lpstr>
      <vt:lpstr>  Key Clean Energy Facts  </vt:lpstr>
      <vt:lpstr>Benefits of using these materials</vt:lpstr>
      <vt:lpstr>PowerPoint Presentation</vt:lpstr>
      <vt:lpstr>Next Steps From This Webinar Use resources on this link:  www.EarthforceResources.org/upcoming-webinars  </vt:lpstr>
      <vt:lpstr>The Power of What You Do</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Education and Actions for Applied Learning and Sustainable Development</dc:title>
  <dc:creator>ip4lm</dc:creator>
  <cp:lastModifiedBy>Scarsella, Grace Elizabeth</cp:lastModifiedBy>
  <cp:revision>226</cp:revision>
  <dcterms:created xsi:type="dcterms:W3CDTF">2016-12-02T22:19:28Z</dcterms:created>
  <dcterms:modified xsi:type="dcterms:W3CDTF">2017-11-13T21:42:26Z</dcterms:modified>
</cp:coreProperties>
</file>